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/>
    <p:restoredTop sz="94666"/>
  </p:normalViewPr>
  <p:slideViewPr>
    <p:cSldViewPr snapToGrid="0" snapToObjects="1">
      <p:cViewPr varScale="1">
        <p:scale>
          <a:sx n="76" d="100"/>
          <a:sy n="76" d="100"/>
        </p:scale>
        <p:origin x="200" y="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44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995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55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74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07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34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435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0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294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87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100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A7E4E-999C-5F4D-BFD6-ED58DC8F3129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9B388-7CEA-7042-8D83-785E8A957B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8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/>
              <a:t>Determination of the DC/LF </a:t>
            </a:r>
            <a:r>
              <a:rPr lang="en-US" i="1" dirty="0" err="1"/>
              <a:t>Efield</a:t>
            </a:r>
            <a:r>
              <a:rPr lang="en-US" i="1" dirty="0"/>
              <a:t> &amp; S/C </a:t>
            </a:r>
            <a:r>
              <a:rPr lang="en-US" i="1" dirty="0" smtClean="0"/>
              <a:t>potential </a:t>
            </a:r>
            <a:r>
              <a:rPr lang="en-US" i="1" dirty="0"/>
              <a:t>‐ lessons learned from Cluster &amp; MMS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Yuri Khotyaintsev</a:t>
            </a:r>
          </a:p>
          <a:p>
            <a:r>
              <a:rPr lang="en-US" sz="3200" dirty="0" smtClean="0"/>
              <a:t>IRF-U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33961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 June 2015 (offset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269563"/>
            <a:ext cx="8229600" cy="661275"/>
          </a:xfrm>
        </p:spPr>
        <p:txBody>
          <a:bodyPr/>
          <a:lstStyle/>
          <a:p>
            <a:r>
              <a:rPr lang="en-US" dirty="0" smtClean="0"/>
              <a:t>Now try offset in E of -2/128 s (2 grid points).</a:t>
            </a:r>
          </a:p>
          <a:p>
            <a:endParaRPr lang="en-US" dirty="0"/>
          </a:p>
        </p:txBody>
      </p:sp>
      <p:pic>
        <p:nvPicPr>
          <p:cNvPr id="4" name="Picture 3" descr="phiMMS1SCcoordsoffset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930838"/>
            <a:ext cx="3432442" cy="4927163"/>
          </a:xfrm>
          <a:prstGeom prst="rect">
            <a:avLst/>
          </a:prstGeom>
        </p:spPr>
      </p:pic>
      <p:pic>
        <p:nvPicPr>
          <p:cNvPr id="6" name="Picture 5" descr="MMS1EBwaveformsDSLGSEoffset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442" y="1930838"/>
            <a:ext cx="6092961" cy="2562337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974292" y="4677846"/>
            <a:ext cx="5693709" cy="2180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Best agreement between E and B fields is found for this offset: -1/64 s in E.</a:t>
            </a:r>
          </a:p>
          <a:p>
            <a:r>
              <a:rPr lang="en-US" sz="2400" dirty="0"/>
              <a:t>Cross-spectrum angles and waveform are consistent with field-aligned whistlers.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1308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28934"/>
          </a:xfrm>
        </p:spPr>
        <p:txBody>
          <a:bodyPr/>
          <a:lstStyle/>
          <a:p>
            <a:r>
              <a:rPr lang="en-US" dirty="0" smtClean="0"/>
              <a:t>MVA </a:t>
            </a:r>
            <a:r>
              <a:rPr lang="en-US" dirty="0"/>
              <a:t>analysis - B</a:t>
            </a:r>
            <a:r>
              <a:rPr lang="en-US" baseline="-25000" dirty="0"/>
              <a:t>0</a:t>
            </a:r>
            <a:r>
              <a:rPr lang="en-US" dirty="0"/>
              <a:t> in spin plane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5647022"/>
            <a:ext cx="3239260" cy="1210978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λ</a:t>
            </a:r>
            <a:r>
              <a:rPr lang="en-US" baseline="-25000" dirty="0" err="1" smtClean="0"/>
              <a:t>max</a:t>
            </a:r>
            <a:r>
              <a:rPr lang="en-US" dirty="0" smtClean="0"/>
              <a:t>/</a:t>
            </a:r>
            <a:r>
              <a:rPr lang="en-US" dirty="0" err="1" smtClean="0"/>
              <a:t>λ</a:t>
            </a:r>
            <a:r>
              <a:rPr lang="en-US" baseline="-25000" dirty="0" err="1" smtClean="0"/>
              <a:t>int</a:t>
            </a:r>
            <a:r>
              <a:rPr lang="en-US" dirty="0" smtClean="0"/>
              <a:t> = 1.05</a:t>
            </a:r>
          </a:p>
          <a:p>
            <a:pPr marL="0" indent="0">
              <a:buNone/>
            </a:pPr>
            <a:r>
              <a:rPr lang="en-US" dirty="0" err="1" smtClean="0"/>
              <a:t>λ</a:t>
            </a:r>
            <a:r>
              <a:rPr lang="en-US" baseline="-25000" dirty="0" err="1" smtClean="0"/>
              <a:t>int</a:t>
            </a:r>
            <a:r>
              <a:rPr lang="en-US" dirty="0" smtClean="0"/>
              <a:t>/</a:t>
            </a:r>
            <a:r>
              <a:rPr lang="en-US" dirty="0" err="1" smtClean="0"/>
              <a:t>λ</a:t>
            </a:r>
            <a:r>
              <a:rPr lang="en-US" baseline="-25000" dirty="0" err="1" smtClean="0"/>
              <a:t>min</a:t>
            </a:r>
            <a:r>
              <a:rPr lang="en-US" dirty="0" smtClean="0"/>
              <a:t> = 24.6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234321" y="5647022"/>
            <a:ext cx="3239260" cy="1210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λ</a:t>
            </a:r>
            <a:r>
              <a:rPr lang="en-US" baseline="-25000" dirty="0" err="1"/>
              <a:t>max</a:t>
            </a:r>
            <a:r>
              <a:rPr lang="en-US" dirty="0"/>
              <a:t>/</a:t>
            </a:r>
            <a:r>
              <a:rPr lang="en-US" dirty="0" err="1"/>
              <a:t>λ</a:t>
            </a:r>
            <a:r>
              <a:rPr lang="en-US" baseline="-25000" dirty="0" err="1"/>
              <a:t>int</a:t>
            </a:r>
            <a:r>
              <a:rPr lang="en-US" dirty="0"/>
              <a:t> = 3.03</a:t>
            </a:r>
          </a:p>
          <a:p>
            <a:pPr marL="0" indent="0">
              <a:buNone/>
            </a:pPr>
            <a:r>
              <a:rPr lang="en-US" dirty="0" err="1"/>
              <a:t>λ</a:t>
            </a:r>
            <a:r>
              <a:rPr lang="en-US" baseline="-25000" dirty="0" err="1"/>
              <a:t>int</a:t>
            </a:r>
            <a:r>
              <a:rPr lang="en-US" dirty="0"/>
              <a:t>/</a:t>
            </a:r>
            <a:r>
              <a:rPr lang="en-US" dirty="0" err="1"/>
              <a:t>λ</a:t>
            </a:r>
            <a:r>
              <a:rPr lang="en-US" baseline="-25000" dirty="0" err="1"/>
              <a:t>min</a:t>
            </a:r>
            <a:r>
              <a:rPr lang="en-US" dirty="0"/>
              <a:t> = 10.3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79250" y="5647022"/>
            <a:ext cx="2198919" cy="1210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θ</a:t>
            </a:r>
            <a:r>
              <a:rPr lang="en-US" sz="2000" baseline="-25000" dirty="0"/>
              <a:t>BB0</a:t>
            </a:r>
            <a:r>
              <a:rPr lang="en-US" sz="2000" dirty="0"/>
              <a:t> = 6 deg. </a:t>
            </a:r>
          </a:p>
          <a:p>
            <a:pPr marL="0" indent="0">
              <a:buNone/>
            </a:pPr>
            <a:r>
              <a:rPr lang="en-US" sz="2000" dirty="0"/>
              <a:t>θ</a:t>
            </a:r>
            <a:r>
              <a:rPr lang="en-US" sz="2000" baseline="-25000" dirty="0"/>
              <a:t>EB0</a:t>
            </a:r>
            <a:r>
              <a:rPr lang="en-US" sz="2000" dirty="0"/>
              <a:t> = 4 deg.</a:t>
            </a:r>
          </a:p>
          <a:p>
            <a:pPr marL="0" indent="0">
              <a:buNone/>
            </a:pPr>
            <a:r>
              <a:rPr lang="en-US" sz="2000" dirty="0" err="1"/>
              <a:t>θ</a:t>
            </a:r>
            <a:r>
              <a:rPr lang="en-US" sz="2000" baseline="-25000" dirty="0" err="1"/>
              <a:t>EB</a:t>
            </a:r>
            <a:r>
              <a:rPr lang="en-US" sz="2000" dirty="0"/>
              <a:t> = 2 deg.</a:t>
            </a:r>
            <a:endParaRPr lang="en-US" sz="2000" dirty="0"/>
          </a:p>
        </p:txBody>
      </p:sp>
      <p:pic>
        <p:nvPicPr>
          <p:cNvPr id="8" name="Picture 7" descr="Bminvarperiod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60" y="796229"/>
            <a:ext cx="4003830" cy="4854840"/>
          </a:xfrm>
          <a:prstGeom prst="rect">
            <a:avLst/>
          </a:prstGeom>
        </p:spPr>
      </p:pic>
      <p:pic>
        <p:nvPicPr>
          <p:cNvPr id="9" name="Picture 8" descr="Eminvarperiod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752" y="928934"/>
            <a:ext cx="3891049" cy="471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8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we need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Calibration-&gt;cross-calibration, what are plans for cross-</a:t>
            </a:r>
            <a:r>
              <a:rPr lang="en-US" dirty="0" err="1" smtClean="0"/>
              <a:t>cal</a:t>
            </a:r>
            <a:r>
              <a:rPr lang="en-US" dirty="0" smtClean="0"/>
              <a:t>?</a:t>
            </a:r>
          </a:p>
          <a:p>
            <a:r>
              <a:rPr lang="en-US" dirty="0" smtClean="0"/>
              <a:t>SC-Pot</a:t>
            </a:r>
          </a:p>
          <a:p>
            <a:pPr lvl="1"/>
            <a:r>
              <a:rPr lang="en-US" dirty="0" smtClean="0"/>
              <a:t>Electron spectra at low energies for determination of true SC-Potential</a:t>
            </a:r>
          </a:p>
          <a:p>
            <a:r>
              <a:rPr lang="en-US" dirty="0" smtClean="0"/>
              <a:t>DC-E </a:t>
            </a:r>
          </a:p>
          <a:p>
            <a:pPr lvl="1"/>
            <a:r>
              <a:rPr lang="en-US" dirty="0" smtClean="0"/>
              <a:t>B, Ion moments for gain and offset determination</a:t>
            </a:r>
          </a:p>
          <a:p>
            <a:pPr lvl="1"/>
            <a:r>
              <a:rPr lang="en-US" dirty="0" smtClean="0"/>
              <a:t>Electron moments for context (Debye length,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AC-E</a:t>
            </a:r>
          </a:p>
          <a:p>
            <a:pPr lvl="1"/>
            <a:r>
              <a:rPr lang="en-US" dirty="0" smtClean="0"/>
              <a:t>SCM data for phase/gain calibration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31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0"/>
            <a:ext cx="6600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24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500" y="0"/>
            <a:ext cx="8254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6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300" y="0"/>
            <a:ext cx="56065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57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900"/>
            <a:ext cx="12192000" cy="564368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016658" y="5611660"/>
            <a:ext cx="2217106" cy="839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02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92" y="0"/>
            <a:ext cx="7694908" cy="6858000"/>
          </a:xfrm>
          <a:prstGeom prst="rect">
            <a:avLst/>
          </a:prstGeom>
        </p:spPr>
      </p:pic>
      <p:sp>
        <p:nvSpPr>
          <p:cNvPr id="5" name="textruta 4"/>
          <p:cNvSpPr txBox="1"/>
          <p:nvPr/>
        </p:nvSpPr>
        <p:spPr>
          <a:xfrm>
            <a:off x="4941870" y="5393932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E DSL</a:t>
            </a:r>
            <a:endParaRPr lang="en-US"/>
          </a:p>
        </p:txBody>
      </p:sp>
      <p:sp>
        <p:nvSpPr>
          <p:cNvPr id="6" name="textruta 5"/>
          <p:cNvSpPr txBox="1"/>
          <p:nvPr/>
        </p:nvSpPr>
        <p:spPr>
          <a:xfrm>
            <a:off x="1027416" y="441789"/>
            <a:ext cx="2010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Solar Wind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3323373" y="4133590"/>
            <a:ext cx="1173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Ez</a:t>
            </a:r>
            <a:r>
              <a:rPr lang="en-US" sz="2400" dirty="0" smtClean="0"/>
              <a:t> (E56)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671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E34 perp to the Sun, small Debye length</a:t>
            </a:r>
            <a:endParaRPr lang="en-US" dirty="0"/>
          </a:p>
        </p:txBody>
      </p:sp>
      <p:pic>
        <p:nvPicPr>
          <p:cNvPr id="4" name="Platshållare för innehåll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279" y="1825625"/>
            <a:ext cx="5803441" cy="4351338"/>
          </a:xfrm>
        </p:spPr>
      </p:pic>
    </p:spTree>
    <p:extLst>
      <p:ext uri="{BB962C8B-B14F-4D97-AF65-F5344CB8AC3E}">
        <p14:creationId xmlns:p14="http://schemas.microsoft.com/office/powerpoint/2010/main" val="2130068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 June 2015 – MMS1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92697"/>
            <a:ext cx="8229600" cy="4933467"/>
          </a:xfrm>
        </p:spPr>
        <p:txBody>
          <a:bodyPr/>
          <a:lstStyle/>
          <a:p>
            <a:r>
              <a:rPr lang="en-US" dirty="0" smtClean="0"/>
              <a:t>Cross spectral analysis between E and B fields</a:t>
            </a:r>
            <a:endParaRPr lang="en-US" dirty="0"/>
          </a:p>
        </p:txBody>
      </p:sp>
      <p:pic>
        <p:nvPicPr>
          <p:cNvPr id="4" name="Picture 3" descr="phiMMS1SCcoordsnooff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905215"/>
            <a:ext cx="3450291" cy="4952785"/>
          </a:xfrm>
          <a:prstGeom prst="rect">
            <a:avLst/>
          </a:prstGeom>
        </p:spPr>
      </p:pic>
      <p:pic>
        <p:nvPicPr>
          <p:cNvPr id="5" name="Picture 4" descr="MMS1EBwaveformsDSLGSEnooffs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292" y="1905215"/>
            <a:ext cx="6077659" cy="2555903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974292" y="4476732"/>
            <a:ext cx="5693709" cy="2381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Waveform and cross-spectrum show that the angles between Ex and </a:t>
            </a:r>
            <a:r>
              <a:rPr lang="en-US" sz="2400" dirty="0" err="1"/>
              <a:t>Bx</a:t>
            </a:r>
            <a:r>
              <a:rPr lang="en-US" sz="2400" dirty="0"/>
              <a:t>, and </a:t>
            </a:r>
            <a:r>
              <a:rPr lang="en-US" sz="2400" dirty="0" err="1"/>
              <a:t>Ey</a:t>
            </a:r>
            <a:r>
              <a:rPr lang="en-US" sz="2400" dirty="0"/>
              <a:t> and By are approx. 180</a:t>
            </a:r>
            <a:r>
              <a:rPr lang="en-US" sz="2400" baseline="30000" dirty="0"/>
              <a:t>o</a:t>
            </a:r>
            <a:r>
              <a:rPr lang="en-US" sz="2400" dirty="0"/>
              <a:t> instead of 90</a:t>
            </a:r>
            <a:r>
              <a:rPr lang="en-US" sz="2400" baseline="30000" dirty="0"/>
              <a:t>o</a:t>
            </a:r>
            <a:r>
              <a:rPr lang="en-US" sz="2400" dirty="0"/>
              <a:t>.</a:t>
            </a:r>
          </a:p>
          <a:p>
            <a:r>
              <a:rPr lang="en-US" sz="2400" dirty="0"/>
              <a:t>Possible time offset between E and B?</a:t>
            </a:r>
          </a:p>
          <a:p>
            <a:r>
              <a:rPr lang="en-US" sz="2400" dirty="0"/>
              <a:t>Comm. EDP and </a:t>
            </a:r>
            <a:r>
              <a:rPr lang="en-US" sz="2400"/>
              <a:t>SCM data, 128 Hz.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823042" y="4213160"/>
            <a:ext cx="480142" cy="5266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823042" y="4739805"/>
            <a:ext cx="480142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79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224</Words>
  <Application>Microsoft Macintosh PowerPoint</Application>
  <PresentationFormat>Widescreen</PresentationFormat>
  <Paragraphs>33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Calibri</vt:lpstr>
      <vt:lpstr>Calibri Light</vt:lpstr>
      <vt:lpstr>Arial</vt:lpstr>
      <vt:lpstr>Office Theme</vt:lpstr>
      <vt:lpstr>Determination of the DC/LF Efield &amp; S/C potential ‐ lessons learned from Cluster &amp; MMS </vt:lpstr>
      <vt:lpstr>Things we need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E34 perp to the Sun, small Debye length</vt:lpstr>
      <vt:lpstr>13 June 2015 – MMS1</vt:lpstr>
      <vt:lpstr>13 June 2015 (offset 2)</vt:lpstr>
      <vt:lpstr>MVA analysis - B0 in spin plane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Determination of the DC/LF Efield &amp; S/C potential ‐ lessons learned from Cluster &amp; MMS </dc:title>
  <dc:creator>Yuri Khotyaintsev</dc:creator>
  <cp:lastModifiedBy>Yuri Khotyaintsev</cp:lastModifiedBy>
  <cp:revision>8</cp:revision>
  <dcterms:created xsi:type="dcterms:W3CDTF">2017-06-19T12:47:53Z</dcterms:created>
  <dcterms:modified xsi:type="dcterms:W3CDTF">2017-06-19T13:20:52Z</dcterms:modified>
</cp:coreProperties>
</file>