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tiff" ContentType="image/tif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49" r:id="rId2"/>
  </p:sldMasterIdLst>
  <p:notesMasterIdLst>
    <p:notesMasterId r:id="rId33"/>
  </p:notesMasterIdLst>
  <p:sldIdLst>
    <p:sldId id="258" r:id="rId3"/>
    <p:sldId id="435" r:id="rId4"/>
    <p:sldId id="308" r:id="rId5"/>
    <p:sldId id="343" r:id="rId6"/>
    <p:sldId id="340" r:id="rId7"/>
    <p:sldId id="350" r:id="rId8"/>
    <p:sldId id="346" r:id="rId9"/>
    <p:sldId id="356" r:id="rId10"/>
    <p:sldId id="359" r:id="rId11"/>
    <p:sldId id="371" r:id="rId12"/>
    <p:sldId id="357" r:id="rId13"/>
    <p:sldId id="434" r:id="rId14"/>
    <p:sldId id="373" r:id="rId15"/>
    <p:sldId id="388" r:id="rId16"/>
    <p:sldId id="433" r:id="rId17"/>
    <p:sldId id="436" r:id="rId18"/>
    <p:sldId id="437" r:id="rId19"/>
    <p:sldId id="438" r:id="rId20"/>
    <p:sldId id="439" r:id="rId21"/>
    <p:sldId id="465" r:id="rId22"/>
    <p:sldId id="466" r:id="rId23"/>
    <p:sldId id="443" r:id="rId24"/>
    <p:sldId id="457" r:id="rId25"/>
    <p:sldId id="458" r:id="rId26"/>
    <p:sldId id="459" r:id="rId27"/>
    <p:sldId id="451" r:id="rId28"/>
    <p:sldId id="452" r:id="rId29"/>
    <p:sldId id="456" r:id="rId30"/>
    <p:sldId id="453" r:id="rId31"/>
    <p:sldId id="281" r:id="rId32"/>
  </p:sldIdLst>
  <p:sldSz cx="9144000" cy="6858000" type="screen4x3"/>
  <p:notesSz cx="6743700" cy="9906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i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i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i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i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i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i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i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i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i="1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8000"/>
    <a:srgbClr val="996600"/>
    <a:srgbClr val="0000FF"/>
    <a:srgbClr val="009999"/>
    <a:srgbClr val="009900"/>
    <a:srgbClr val="00CC00"/>
    <a:srgbClr val="008000"/>
    <a:srgbClr val="006600"/>
    <a:srgbClr val="990000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6327" autoAdjust="0"/>
    <p:restoredTop sz="93655" autoAdjust="0"/>
  </p:normalViewPr>
  <p:slideViewPr>
    <p:cSldViewPr snapToGrid="0">
      <p:cViewPr varScale="1">
        <p:scale>
          <a:sx n="87" d="100"/>
          <a:sy n="87" d="100"/>
        </p:scale>
        <p:origin x="-133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41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1.wmf"/><Relationship Id="rId2" Type="http://schemas.openxmlformats.org/officeDocument/2006/relationships/image" Target="../media/image40.wmf"/><Relationship Id="rId1" Type="http://schemas.openxmlformats.org/officeDocument/2006/relationships/image" Target="../media/image39.wmf"/><Relationship Id="rId5" Type="http://schemas.openxmlformats.org/officeDocument/2006/relationships/image" Target="../media/image43.wmf"/><Relationship Id="rId4" Type="http://schemas.openxmlformats.org/officeDocument/2006/relationships/image" Target="../media/image4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22588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013" tIns="45507" rIns="91013" bIns="45507" numCol="1" anchor="t" anchorCtr="0" compatLnSpc="1">
            <a:prstTxWarp prst="textNoShape">
              <a:avLst/>
            </a:prstTxWarp>
          </a:bodyPr>
          <a:lstStyle>
            <a:lvl1pPr algn="l" defTabSz="911225">
              <a:defRPr sz="1200" i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83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19525" y="0"/>
            <a:ext cx="2922588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013" tIns="45507" rIns="91013" bIns="45507" numCol="1" anchor="t" anchorCtr="0" compatLnSpc="1">
            <a:prstTxWarp prst="textNoShape">
              <a:avLst/>
            </a:prstTxWarp>
          </a:bodyPr>
          <a:lstStyle>
            <a:lvl1pPr algn="r" defTabSz="911225">
              <a:defRPr sz="1200" i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89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96938" y="742950"/>
            <a:ext cx="4951412" cy="37131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983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3100" y="4705350"/>
            <a:ext cx="5397500" cy="445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013" tIns="45507" rIns="91013" bIns="4550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983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09113"/>
            <a:ext cx="2922588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013" tIns="45507" rIns="91013" bIns="45507" numCol="1" anchor="b" anchorCtr="0" compatLnSpc="1">
            <a:prstTxWarp prst="textNoShape">
              <a:avLst/>
            </a:prstTxWarp>
          </a:bodyPr>
          <a:lstStyle>
            <a:lvl1pPr algn="l" defTabSz="911225">
              <a:defRPr sz="1200" i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83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19525" y="9409113"/>
            <a:ext cx="2922588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013" tIns="45507" rIns="91013" bIns="45507" numCol="1" anchor="b" anchorCtr="0" compatLnSpc="1">
            <a:prstTxWarp prst="textNoShape">
              <a:avLst/>
            </a:prstTxWarp>
          </a:bodyPr>
          <a:lstStyle>
            <a:lvl1pPr algn="r" defTabSz="911225">
              <a:defRPr sz="1200" i="0"/>
            </a:lvl1pPr>
          </a:lstStyle>
          <a:p>
            <a:pPr>
              <a:defRPr/>
            </a:pPr>
            <a:fld id="{B1341868-80F9-47B2-B199-450A311BA7C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73528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 smtClean="0"/>
              <a:t>E/B = 2e-3/10e-9=0.2e6</a:t>
            </a:r>
            <a:r>
              <a:rPr lang="sv-SE" baseline="0" dirty="0" smtClean="0"/>
              <a:t> = 2e5 =200 km/s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341868-80F9-47B2-B199-450A311BA7CC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20643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7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sv-S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2B7DAE-4DE0-40F3-A823-4F7683D623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9170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3ED97D-4607-4281-BB2B-67F8E57E17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787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DD49CD-9F61-4D32-88D1-989C0765CC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17538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7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551936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218954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12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467458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4050" y="4924437"/>
            <a:ext cx="3003550" cy="11144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0000" y="4924437"/>
            <a:ext cx="3003550" cy="11144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425247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613547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2935137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00193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415818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B39782-1D2B-468A-95BB-2EC4C1DEA35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30428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sv-SE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576735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038316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273675" y="4354525"/>
            <a:ext cx="1539875" cy="168433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4056" y="4354525"/>
            <a:ext cx="4467225" cy="16843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115462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1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3C8CD7-859A-4C0C-B12F-CC96E82743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2678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D1630B-1B4A-469A-AC61-B7CA37C3FE2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4484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E30122-3D96-412A-9117-AE2FAB7AA6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00998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3F1925-F1F9-4C9D-B1AD-F138F1721B8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868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780A33-FF2E-44D3-9E5D-ADB7AD83FC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08371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7F4024-8860-431A-9415-569DAC2B88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11828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sv-SE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D38EEA-E043-4F0B-982A-A6E066FB94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8660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4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i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i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i="0"/>
            </a:lvl1pPr>
          </a:lstStyle>
          <a:p>
            <a:pPr>
              <a:defRPr/>
            </a:pPr>
            <a:fld id="{B92CB605-F294-46E7-BD0B-1FBACE4117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99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9" descr="PPT_Header02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"/>
            <a:ext cx="9144000" cy="130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654054" y="4354525"/>
            <a:ext cx="4240213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36000" tIns="3600" rIns="36000" bIns="36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it-IT" smtClean="0"/>
          </a:p>
        </p:txBody>
      </p:sp>
      <p:sp>
        <p:nvSpPr>
          <p:cNvPr id="2052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4050" y="4924437"/>
            <a:ext cx="6159500" cy="111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36000" tIns="3600" rIns="36000" bIns="36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</a:p>
        </p:txBody>
      </p:sp>
      <p:pic>
        <p:nvPicPr>
          <p:cNvPr id="2053" name="Picture 18" descr="signature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9" y="6327787"/>
            <a:ext cx="9139237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72" descr="kth_rgb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" y="173038"/>
            <a:ext cx="912813" cy="98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Verdana" pitchFamily="34" charset="0"/>
          <a:ea typeface="MS PGothic" pitchFamily="34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Verdana" pitchFamily="34" charset="0"/>
          <a:ea typeface="MS PGothic" pitchFamily="34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Verdana" pitchFamily="34" charset="0"/>
          <a:ea typeface="MS PGothic" pitchFamily="34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Verdana" pitchFamily="34" charset="0"/>
          <a:ea typeface="MS PGothic" pitchFamily="34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Verdana" pitchFamily="34" charset="0"/>
          <a:ea typeface="MS PGothic" pitchFamily="34" charset="-128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Verdana" pitchFamily="34" charset="0"/>
          <a:ea typeface="MS PGothic" pitchFamily="34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Verdana" pitchFamily="34" charset="0"/>
          <a:ea typeface="MS PGothic" pitchFamily="34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Verdana" pitchFamily="34" charset="0"/>
          <a:ea typeface="MS PGothic" pitchFamily="34" charset="-128"/>
        </a:defRPr>
      </a:lvl9pPr>
    </p:titleStyle>
    <p:bodyStyle>
      <a:lvl1pPr marL="342900" indent="-342900" algn="l" rtl="0" eaLnBrk="0" fontAlgn="base" hangingPunct="0">
        <a:lnSpc>
          <a:spcPct val="110000"/>
        </a:lnSpc>
        <a:spcBef>
          <a:spcPct val="20000"/>
        </a:spcBef>
        <a:spcAft>
          <a:spcPct val="0"/>
        </a:spcAft>
        <a:buClr>
          <a:srgbClr val="ED1B34"/>
        </a:buClr>
        <a:buChar char="•"/>
        <a:defRPr sz="1600">
          <a:solidFill>
            <a:schemeClr val="bg1"/>
          </a:solidFill>
          <a:latin typeface="+mn-lt"/>
          <a:ea typeface="+mn-ea"/>
          <a:cs typeface="+mn-cs"/>
        </a:defRPr>
      </a:lvl1pPr>
      <a:lvl2pPr marL="1227138" indent="-419100" algn="l" rtl="0" eaLnBrk="0" fontAlgn="base" hangingPunct="0">
        <a:spcBef>
          <a:spcPct val="20000"/>
        </a:spcBef>
        <a:spcAft>
          <a:spcPct val="0"/>
        </a:spcAft>
        <a:buClr>
          <a:srgbClr val="ED1B34"/>
        </a:buClr>
        <a:buFont typeface="NotesSoft-Bold" pitchFamily="2" charset="0"/>
        <a:buChar char="–"/>
        <a:defRPr sz="2800">
          <a:solidFill>
            <a:schemeClr val="bg2"/>
          </a:solidFill>
          <a:latin typeface="NotesSoft-Bold" pitchFamily="2" charset="0"/>
          <a:ea typeface="+mn-ea"/>
        </a:defRPr>
      </a:lvl2pPr>
      <a:lvl3pPr marL="1825625" indent="-419100" algn="l" rtl="0" eaLnBrk="0" fontAlgn="base" hangingPunct="0">
        <a:spcBef>
          <a:spcPct val="20000"/>
        </a:spcBef>
        <a:spcAft>
          <a:spcPct val="0"/>
        </a:spcAft>
        <a:buClr>
          <a:srgbClr val="ED1B34"/>
        </a:buClr>
        <a:buFont typeface="NotesSoft-Bold" pitchFamily="2" charset="0"/>
        <a:buChar char="•"/>
        <a:defRPr sz="2800">
          <a:solidFill>
            <a:schemeClr val="bg2"/>
          </a:solidFill>
          <a:latin typeface="NotesSoft-Bold" pitchFamily="2" charset="0"/>
          <a:ea typeface="+mn-ea"/>
        </a:defRPr>
      </a:lvl3pPr>
      <a:lvl4pPr marL="2424113" indent="-419100" algn="l" rtl="0" eaLnBrk="0" fontAlgn="base" hangingPunct="0">
        <a:spcBef>
          <a:spcPct val="20000"/>
        </a:spcBef>
        <a:spcAft>
          <a:spcPct val="0"/>
        </a:spcAft>
        <a:buClr>
          <a:srgbClr val="ED1B34"/>
        </a:buClr>
        <a:buFont typeface="NotesSoft-Bold" pitchFamily="2" charset="0"/>
        <a:buChar char="–"/>
        <a:defRPr sz="2800">
          <a:solidFill>
            <a:schemeClr val="bg2"/>
          </a:solidFill>
          <a:latin typeface="NotesSoft-Bold" pitchFamily="2" charset="0"/>
          <a:ea typeface="+mn-ea"/>
        </a:defRPr>
      </a:lvl4pPr>
      <a:lvl5pPr marL="3022600" indent="-419100" algn="l" rtl="0" eaLnBrk="0" fontAlgn="base" hangingPunct="0">
        <a:spcBef>
          <a:spcPct val="20000"/>
        </a:spcBef>
        <a:spcAft>
          <a:spcPct val="0"/>
        </a:spcAft>
        <a:buClr>
          <a:srgbClr val="ED1B34"/>
        </a:buClr>
        <a:buFont typeface="NotesSoft-Bold" pitchFamily="2" charset="0"/>
        <a:buChar char="»"/>
        <a:defRPr sz="2800">
          <a:solidFill>
            <a:schemeClr val="bg2"/>
          </a:solidFill>
          <a:latin typeface="NotesSoft-Bold" pitchFamily="2" charset="0"/>
          <a:ea typeface="+mn-ea"/>
        </a:defRPr>
      </a:lvl5pPr>
      <a:lvl6pPr marL="3479800" indent="-419100" algn="l" rtl="0" fontAlgn="base">
        <a:spcBef>
          <a:spcPct val="20000"/>
        </a:spcBef>
        <a:spcAft>
          <a:spcPct val="0"/>
        </a:spcAft>
        <a:buClr>
          <a:srgbClr val="ED1B34"/>
        </a:buClr>
        <a:buFont typeface="NotesSoft-Bold" pitchFamily="2" charset="0"/>
        <a:buChar char="»"/>
        <a:defRPr sz="2800">
          <a:solidFill>
            <a:schemeClr val="bg2"/>
          </a:solidFill>
          <a:latin typeface="NotesSoft-Bold" pitchFamily="2" charset="0"/>
          <a:ea typeface="+mn-ea"/>
        </a:defRPr>
      </a:lvl6pPr>
      <a:lvl7pPr marL="3937000" indent="-419100" algn="l" rtl="0" fontAlgn="base">
        <a:spcBef>
          <a:spcPct val="20000"/>
        </a:spcBef>
        <a:spcAft>
          <a:spcPct val="0"/>
        </a:spcAft>
        <a:buClr>
          <a:srgbClr val="ED1B34"/>
        </a:buClr>
        <a:buFont typeface="NotesSoft-Bold" pitchFamily="2" charset="0"/>
        <a:buChar char="»"/>
        <a:defRPr sz="2800">
          <a:solidFill>
            <a:schemeClr val="bg2"/>
          </a:solidFill>
          <a:latin typeface="NotesSoft-Bold" pitchFamily="2" charset="0"/>
          <a:ea typeface="+mn-ea"/>
        </a:defRPr>
      </a:lvl7pPr>
      <a:lvl8pPr marL="4394200" indent="-419100" algn="l" rtl="0" fontAlgn="base">
        <a:spcBef>
          <a:spcPct val="20000"/>
        </a:spcBef>
        <a:spcAft>
          <a:spcPct val="0"/>
        </a:spcAft>
        <a:buClr>
          <a:srgbClr val="ED1B34"/>
        </a:buClr>
        <a:buFont typeface="NotesSoft-Bold" pitchFamily="2" charset="0"/>
        <a:buChar char="»"/>
        <a:defRPr sz="2800">
          <a:solidFill>
            <a:schemeClr val="bg2"/>
          </a:solidFill>
          <a:latin typeface="NotesSoft-Bold" pitchFamily="2" charset="0"/>
          <a:ea typeface="+mn-ea"/>
        </a:defRPr>
      </a:lvl8pPr>
      <a:lvl9pPr marL="4851400" indent="-419100" algn="l" rtl="0" fontAlgn="base">
        <a:spcBef>
          <a:spcPct val="20000"/>
        </a:spcBef>
        <a:spcAft>
          <a:spcPct val="0"/>
        </a:spcAft>
        <a:buClr>
          <a:srgbClr val="ED1B34"/>
        </a:buClr>
        <a:buFont typeface="NotesSoft-Bold" pitchFamily="2" charset="0"/>
        <a:buChar char="»"/>
        <a:defRPr sz="2800">
          <a:solidFill>
            <a:schemeClr val="bg2"/>
          </a:solidFill>
          <a:latin typeface="NotesSoft-Bold" pitchFamily="2" charset="0"/>
          <a:ea typeface="+mn-ea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2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5.tiff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wmf"/><Relationship Id="rId13" Type="http://schemas.openxmlformats.org/officeDocument/2006/relationships/image" Target="../media/image4.png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4.bin"/><Relationship Id="rId12" Type="http://schemas.openxmlformats.org/officeDocument/2006/relationships/image" Target="../media/image43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0.wmf"/><Relationship Id="rId11" Type="http://schemas.openxmlformats.org/officeDocument/2006/relationships/oleObject" Target="../embeddings/oleObject6.bin"/><Relationship Id="rId5" Type="http://schemas.openxmlformats.org/officeDocument/2006/relationships/oleObject" Target="../embeddings/oleObject3.bin"/><Relationship Id="rId10" Type="http://schemas.openxmlformats.org/officeDocument/2006/relationships/image" Target="../media/image42.wmf"/><Relationship Id="rId4" Type="http://schemas.openxmlformats.org/officeDocument/2006/relationships/image" Target="../media/image39.wmf"/><Relationship Id="rId9" Type="http://schemas.openxmlformats.org/officeDocument/2006/relationships/oleObject" Target="../embeddings/oleObject5.bin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9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14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kth_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23" r="58192"/>
          <a:stretch>
            <a:fillRect/>
          </a:stretch>
        </p:blipFill>
        <p:spPr bwMode="auto">
          <a:xfrm>
            <a:off x="4113215" y="4502206"/>
            <a:ext cx="917575" cy="89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101" name="Group 5"/>
          <p:cNvGrpSpPr>
            <a:grpSpLocks/>
          </p:cNvGrpSpPr>
          <p:nvPr/>
        </p:nvGrpSpPr>
        <p:grpSpPr bwMode="auto">
          <a:xfrm>
            <a:off x="0" y="6610350"/>
            <a:ext cx="9144000" cy="247650"/>
            <a:chOff x="0" y="4164"/>
            <a:chExt cx="5760" cy="156"/>
          </a:xfrm>
        </p:grpSpPr>
        <p:sp>
          <p:nvSpPr>
            <p:cNvPr id="4103" name="Rectangle 6"/>
            <p:cNvSpPr>
              <a:spLocks noChangeArrowheads="1"/>
            </p:cNvSpPr>
            <p:nvPr/>
          </p:nvSpPr>
          <p:spPr bwMode="auto">
            <a:xfrm>
              <a:off x="0" y="4164"/>
              <a:ext cx="5760" cy="156"/>
            </a:xfrm>
            <a:prstGeom prst="rect">
              <a:avLst/>
            </a:prstGeom>
            <a:solidFill>
              <a:srgbClr val="0056A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sv-SE"/>
            </a:p>
          </p:txBody>
        </p:sp>
        <p:sp>
          <p:nvSpPr>
            <p:cNvPr id="4104" name="Text Box 7"/>
            <p:cNvSpPr txBox="1">
              <a:spLocks noChangeArrowheads="1"/>
            </p:cNvSpPr>
            <p:nvPr/>
          </p:nvSpPr>
          <p:spPr bwMode="auto">
            <a:xfrm>
              <a:off x="82" y="4166"/>
              <a:ext cx="1409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00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sv-SE" sz="1000" dirty="0" smtClean="0">
                  <a:solidFill>
                    <a:schemeClr val="bg1"/>
                  </a:solidFill>
                </a:rPr>
                <a:t>Solar </a:t>
              </a:r>
              <a:r>
                <a:rPr lang="sv-SE" sz="1000" dirty="0" err="1" smtClean="0">
                  <a:solidFill>
                    <a:schemeClr val="bg1"/>
                  </a:solidFill>
                </a:rPr>
                <a:t>Orbiter</a:t>
              </a:r>
              <a:r>
                <a:rPr lang="sv-SE" sz="1000" dirty="0" smtClean="0">
                  <a:solidFill>
                    <a:schemeClr val="bg1"/>
                  </a:solidFill>
                </a:rPr>
                <a:t> SWT#19, 2017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4102" name="Rectangle 8"/>
          <p:cNvSpPr>
            <a:spLocks noChangeArrowheads="1"/>
          </p:cNvSpPr>
          <p:nvPr/>
        </p:nvSpPr>
        <p:spPr bwMode="auto">
          <a:xfrm>
            <a:off x="5" y="24386"/>
            <a:ext cx="9143995" cy="34730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en-US" sz="4400" b="1" i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Low-frequency wave emissions at magnetosheath jets behind the </a:t>
            </a:r>
            <a:br>
              <a:rPr lang="en-US" sz="4400" b="1" i="0" dirty="0" smtClean="0">
                <a:solidFill>
                  <a:schemeClr val="tx2"/>
                </a:solidFill>
                <a:latin typeface="Calibri" panose="020F0502020204030204" pitchFamily="34" charset="0"/>
              </a:rPr>
            </a:br>
            <a:r>
              <a:rPr lang="en-US" sz="4400" b="1" i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quasi-parallel bow shock</a:t>
            </a:r>
            <a:r>
              <a:rPr lang="en-US" sz="3600" i="0" dirty="0">
                <a:solidFill>
                  <a:schemeClr val="tx2"/>
                </a:solidFill>
                <a:latin typeface="Eras Demi ITC" pitchFamily="34" charset="0"/>
              </a:rPr>
              <a:t/>
            </a:r>
            <a:br>
              <a:rPr lang="en-US" sz="3600" i="0" dirty="0">
                <a:solidFill>
                  <a:schemeClr val="tx2"/>
                </a:solidFill>
                <a:latin typeface="Eras Demi ITC" pitchFamily="34" charset="0"/>
              </a:rPr>
            </a:br>
            <a:endParaRPr lang="sv-SE" sz="2400" dirty="0" smtClean="0"/>
          </a:p>
        </p:txBody>
      </p:sp>
      <p:sp>
        <p:nvSpPr>
          <p:cNvPr id="4" name="Rectangle 3"/>
          <p:cNvSpPr/>
          <p:nvPr/>
        </p:nvSpPr>
        <p:spPr>
          <a:xfrm>
            <a:off x="4" y="3051268"/>
            <a:ext cx="91439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Tomas </a:t>
            </a:r>
            <a:r>
              <a:rPr lang="sv-SE" sz="2400" b="1" dirty="0" smtClean="0"/>
              <a:t>Karlsson</a:t>
            </a:r>
            <a:endParaRPr lang="sv-SE" sz="2400" dirty="0"/>
          </a:p>
        </p:txBody>
      </p:sp>
      <p:sp>
        <p:nvSpPr>
          <p:cNvPr id="16" name="Rectangle 2"/>
          <p:cNvSpPr>
            <a:spLocks noGrp="1" noChangeArrowheads="1"/>
          </p:cNvSpPr>
          <p:nvPr>
            <p:ph type="title"/>
          </p:nvPr>
        </p:nvSpPr>
        <p:spPr>
          <a:xfrm>
            <a:off x="3298876" y="5468308"/>
            <a:ext cx="2546252" cy="1011131"/>
          </a:xfrm>
        </p:spPr>
        <p:txBody>
          <a:bodyPr/>
          <a:lstStyle/>
          <a:p>
            <a:pPr eaLnBrk="1" hangingPunct="1"/>
            <a:r>
              <a:rPr lang="sv-SE" sz="1400" i="1" dirty="0" smtClean="0">
                <a:solidFill>
                  <a:schemeClr val="tx1"/>
                </a:solidFill>
              </a:rPr>
              <a:t>Space and Plasma </a:t>
            </a:r>
            <a:r>
              <a:rPr lang="sv-SE" sz="1400" i="1" dirty="0" err="1" smtClean="0">
                <a:solidFill>
                  <a:schemeClr val="tx1"/>
                </a:solidFill>
              </a:rPr>
              <a:t>Physics</a:t>
            </a:r>
            <a:r>
              <a:rPr lang="sv-SE" sz="1400" i="1" dirty="0" smtClean="0">
                <a:solidFill>
                  <a:schemeClr val="tx1"/>
                </a:solidFill>
              </a:rPr>
              <a:t/>
            </a:r>
            <a:br>
              <a:rPr lang="sv-SE" sz="1400" i="1" dirty="0" smtClean="0">
                <a:solidFill>
                  <a:schemeClr val="tx1"/>
                </a:solidFill>
              </a:rPr>
            </a:br>
            <a:r>
              <a:rPr lang="sv-SE" sz="1400" i="1" dirty="0" err="1" smtClean="0">
                <a:solidFill>
                  <a:schemeClr val="tx1"/>
                </a:solidFill>
              </a:rPr>
              <a:t>School</a:t>
            </a:r>
            <a:r>
              <a:rPr lang="sv-SE" sz="1400" i="1" dirty="0" smtClean="0">
                <a:solidFill>
                  <a:schemeClr val="tx1"/>
                </a:solidFill>
              </a:rPr>
              <a:t> </a:t>
            </a:r>
            <a:r>
              <a:rPr lang="sv-SE" sz="1400" i="1" dirty="0" err="1" smtClean="0">
                <a:solidFill>
                  <a:schemeClr val="tx1"/>
                </a:solidFill>
              </a:rPr>
              <a:t>of</a:t>
            </a:r>
            <a:r>
              <a:rPr lang="sv-SE" sz="1400" i="1" dirty="0" smtClean="0">
                <a:solidFill>
                  <a:schemeClr val="tx1"/>
                </a:solidFill>
              </a:rPr>
              <a:t> </a:t>
            </a:r>
            <a:r>
              <a:rPr lang="sv-SE" sz="1400" i="1" dirty="0" err="1" smtClean="0">
                <a:solidFill>
                  <a:schemeClr val="tx1"/>
                </a:solidFill>
              </a:rPr>
              <a:t>Electrical</a:t>
            </a:r>
            <a:r>
              <a:rPr lang="sv-SE" sz="1400" i="1" dirty="0" smtClean="0">
                <a:solidFill>
                  <a:schemeClr val="tx1"/>
                </a:solidFill>
              </a:rPr>
              <a:t> </a:t>
            </a:r>
            <a:r>
              <a:rPr lang="sv-SE" sz="1400" i="1" dirty="0" err="1" smtClean="0">
                <a:solidFill>
                  <a:schemeClr val="tx1"/>
                </a:solidFill>
              </a:rPr>
              <a:t>Engineering</a:t>
            </a:r>
            <a:r>
              <a:rPr lang="sv-SE" sz="1400" i="1" dirty="0" smtClean="0">
                <a:solidFill>
                  <a:schemeClr val="tx1"/>
                </a:solidFill>
              </a:rPr>
              <a:t/>
            </a:r>
            <a:br>
              <a:rPr lang="sv-SE" sz="1400" i="1" dirty="0" smtClean="0">
                <a:solidFill>
                  <a:schemeClr val="tx1"/>
                </a:solidFill>
              </a:rPr>
            </a:br>
            <a:r>
              <a:rPr lang="sv-SE" sz="1400" i="1" dirty="0" smtClean="0">
                <a:solidFill>
                  <a:schemeClr val="tx1"/>
                </a:solidFill>
              </a:rPr>
              <a:t>Royal </a:t>
            </a:r>
            <a:r>
              <a:rPr lang="sv-SE" sz="1400" i="1" dirty="0" err="1" smtClean="0">
                <a:solidFill>
                  <a:schemeClr val="tx1"/>
                </a:solidFill>
              </a:rPr>
              <a:t>Institute</a:t>
            </a:r>
            <a:r>
              <a:rPr lang="sv-SE" sz="1400" i="1" dirty="0" smtClean="0">
                <a:solidFill>
                  <a:schemeClr val="tx1"/>
                </a:solidFill>
              </a:rPr>
              <a:t> </a:t>
            </a:r>
            <a:r>
              <a:rPr lang="sv-SE" sz="1400" i="1" dirty="0" err="1" smtClean="0">
                <a:solidFill>
                  <a:schemeClr val="tx1"/>
                </a:solidFill>
              </a:rPr>
              <a:t>of</a:t>
            </a:r>
            <a:r>
              <a:rPr lang="sv-SE" sz="1400" i="1" dirty="0" smtClean="0">
                <a:solidFill>
                  <a:schemeClr val="tx1"/>
                </a:solidFill>
              </a:rPr>
              <a:t> </a:t>
            </a:r>
            <a:r>
              <a:rPr lang="sv-SE" sz="1400" i="1" dirty="0" err="1" smtClean="0">
                <a:solidFill>
                  <a:schemeClr val="tx1"/>
                </a:solidFill>
              </a:rPr>
              <a:t>Technology</a:t>
            </a:r>
            <a:r>
              <a:rPr lang="sv-SE" sz="1400" i="1" dirty="0" smtClean="0">
                <a:solidFill>
                  <a:schemeClr val="tx1"/>
                </a:solidFill>
              </a:rPr>
              <a:t/>
            </a:r>
            <a:br>
              <a:rPr lang="sv-SE" sz="1400" i="1" dirty="0" smtClean="0">
                <a:solidFill>
                  <a:schemeClr val="tx1"/>
                </a:solidFill>
              </a:rPr>
            </a:br>
            <a:r>
              <a:rPr lang="sv-SE" sz="1400" i="1" dirty="0" smtClean="0">
                <a:solidFill>
                  <a:schemeClr val="tx1"/>
                </a:solidFill>
              </a:rPr>
              <a:t>Stockholm, Sweden</a:t>
            </a:r>
            <a:endParaRPr lang="en-US" sz="1400" i="1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" name="Straight Connector 30"/>
          <p:cNvCxnSpPr/>
          <p:nvPr/>
        </p:nvCxnSpPr>
        <p:spPr bwMode="auto">
          <a:xfrm>
            <a:off x="1515902" y="4632467"/>
            <a:ext cx="1985338" cy="0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4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8" t="1977" b="749"/>
          <a:stretch/>
        </p:blipFill>
        <p:spPr bwMode="auto">
          <a:xfrm>
            <a:off x="1460344" y="3504131"/>
            <a:ext cx="2126232" cy="23542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3185" r="26853" b="66069"/>
          <a:stretch/>
        </p:blipFill>
        <p:spPr bwMode="auto">
          <a:xfrm>
            <a:off x="1425823" y="871872"/>
            <a:ext cx="2089485" cy="2269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4572000" y="737972"/>
            <a:ext cx="4148919" cy="621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spcAft>
                <a:spcPts val="1200"/>
              </a:spcAft>
            </a:pPr>
            <a:r>
              <a:rPr lang="sv-SE" sz="2400" b="1" dirty="0" err="1" smtClean="0"/>
              <a:t>Properties</a:t>
            </a:r>
            <a:r>
              <a:rPr lang="sv-SE" sz="2400" b="1" dirty="0" smtClean="0"/>
              <a:t> </a:t>
            </a:r>
            <a:r>
              <a:rPr lang="sv-SE" sz="2400" b="1" dirty="0" err="1" smtClean="0"/>
              <a:t>of</a:t>
            </a:r>
            <a:r>
              <a:rPr lang="sv-SE" sz="2400" b="1" dirty="0" smtClean="0"/>
              <a:t> MS jets</a:t>
            </a:r>
            <a:endParaRPr lang="en-US" sz="2400" b="1" dirty="0" smtClean="0"/>
          </a:p>
          <a:p>
            <a:pPr marL="342900" indent="-342900" algn="l">
              <a:spcAft>
                <a:spcPts val="1200"/>
              </a:spcAft>
              <a:buFont typeface="+mj-lt"/>
              <a:buAutoNum type="arabicPeriod"/>
            </a:pPr>
            <a:r>
              <a:rPr lang="en-US" dirty="0" smtClean="0"/>
              <a:t>Lifetimes of 12-201 s [</a:t>
            </a:r>
            <a:r>
              <a:rPr lang="en-US" dirty="0"/>
              <a:t>Archer and </a:t>
            </a:r>
            <a:r>
              <a:rPr lang="en-US" dirty="0" err="1"/>
              <a:t>Horbury</a:t>
            </a:r>
            <a:r>
              <a:rPr lang="en-US" dirty="0"/>
              <a:t>, </a:t>
            </a:r>
            <a:r>
              <a:rPr lang="en-US" dirty="0" smtClean="0"/>
              <a:t>2013]</a:t>
            </a:r>
            <a:r>
              <a:rPr lang="en-US" sz="800" dirty="0" smtClean="0"/>
              <a:t/>
            </a:r>
            <a:br>
              <a:rPr lang="en-US" sz="800" dirty="0" smtClean="0"/>
            </a:br>
            <a:r>
              <a:rPr lang="en-US" sz="800" dirty="0" smtClean="0"/>
              <a:t/>
            </a:r>
            <a:br>
              <a:rPr lang="en-US" sz="800" dirty="0" smtClean="0"/>
            </a:br>
            <a:r>
              <a:rPr lang="en-US" dirty="0" smtClean="0"/>
              <a:t>Scale sizes ~1 R</a:t>
            </a:r>
            <a:r>
              <a:rPr lang="en-US" baseline="-25000" dirty="0" smtClean="0"/>
              <a:t>E</a:t>
            </a:r>
            <a:r>
              <a:rPr lang="en-US" dirty="0" smtClean="0"/>
              <a:t> [e.g. </a:t>
            </a:r>
            <a:r>
              <a:rPr lang="en-US" dirty="0" err="1" smtClean="0"/>
              <a:t>Savin</a:t>
            </a:r>
            <a:r>
              <a:rPr lang="en-US" dirty="0" smtClean="0"/>
              <a:t> et al., 2008; </a:t>
            </a:r>
            <a:r>
              <a:rPr lang="en-US" dirty="0" err="1" smtClean="0"/>
              <a:t>Plaschke</a:t>
            </a:r>
            <a:r>
              <a:rPr lang="en-US" dirty="0" smtClean="0"/>
              <a:t> </a:t>
            </a:r>
            <a:r>
              <a:rPr lang="en-US" dirty="0"/>
              <a:t>et al., </a:t>
            </a:r>
            <a:r>
              <a:rPr lang="en-US" dirty="0" smtClean="0"/>
              <a:t>2013]</a:t>
            </a:r>
            <a:endParaRPr lang="en-US" dirty="0"/>
          </a:p>
          <a:p>
            <a:pPr marL="342900" indent="-342900" algn="l">
              <a:spcAft>
                <a:spcPts val="1200"/>
              </a:spcAft>
              <a:buFont typeface="+mj-lt"/>
              <a:buAutoNum type="arabicPeriod"/>
            </a:pPr>
            <a:r>
              <a:rPr lang="en-US" dirty="0" smtClean="0"/>
              <a:t>Associated with quasi-parallel bow shock [e.g. </a:t>
            </a:r>
            <a:r>
              <a:rPr lang="en-US" dirty="0" err="1"/>
              <a:t>Hietala</a:t>
            </a:r>
            <a:r>
              <a:rPr lang="en-US" dirty="0"/>
              <a:t> et al., </a:t>
            </a:r>
            <a:r>
              <a:rPr lang="en-US" dirty="0" smtClean="0"/>
              <a:t>2009; </a:t>
            </a:r>
            <a:r>
              <a:rPr lang="en-US" dirty="0" err="1" smtClean="0"/>
              <a:t>Plaschke</a:t>
            </a:r>
            <a:r>
              <a:rPr lang="en-US" dirty="0" smtClean="0"/>
              <a:t> et al., 2013]</a:t>
            </a:r>
          </a:p>
          <a:p>
            <a:pPr marL="342900" indent="-342900" algn="l">
              <a:spcAft>
                <a:spcPts val="1200"/>
              </a:spcAft>
              <a:buFont typeface="+mj-lt"/>
              <a:buAutoNum type="arabicPeriod"/>
            </a:pPr>
            <a:r>
              <a:rPr lang="en-US" dirty="0" smtClean="0">
                <a:solidFill>
                  <a:srgbClr val="0000FF"/>
                </a:solidFill>
              </a:rPr>
              <a:t>Jets associated with clear density enhancement have decrease in </a:t>
            </a:r>
            <a:r>
              <a:rPr lang="en-US" dirty="0" err="1" smtClean="0">
                <a:solidFill>
                  <a:srgbClr val="0000FF"/>
                </a:solidFill>
              </a:rPr>
              <a:t>T</a:t>
            </a:r>
            <a:r>
              <a:rPr lang="en-US" baseline="-25000" dirty="0" err="1" smtClean="0">
                <a:solidFill>
                  <a:srgbClr val="0000FF"/>
                </a:solidFill>
              </a:rPr>
              <a:t>perp</a:t>
            </a:r>
            <a:r>
              <a:rPr lang="en-US" dirty="0" smtClean="0">
                <a:solidFill>
                  <a:srgbClr val="0000FF"/>
                </a:solidFill>
              </a:rPr>
              <a:t> [</a:t>
            </a:r>
            <a:r>
              <a:rPr lang="en-US" dirty="0">
                <a:solidFill>
                  <a:srgbClr val="0000FF"/>
                </a:solidFill>
              </a:rPr>
              <a:t>Archer and </a:t>
            </a:r>
            <a:r>
              <a:rPr lang="en-US" dirty="0" err="1">
                <a:solidFill>
                  <a:srgbClr val="0000FF"/>
                </a:solidFill>
              </a:rPr>
              <a:t>Horbury</a:t>
            </a:r>
            <a:r>
              <a:rPr lang="en-US" dirty="0">
                <a:solidFill>
                  <a:srgbClr val="0000FF"/>
                </a:solidFill>
              </a:rPr>
              <a:t>, 2013</a:t>
            </a:r>
            <a:r>
              <a:rPr lang="en-US" dirty="0" smtClean="0">
                <a:solidFill>
                  <a:srgbClr val="0000FF"/>
                </a:solidFill>
              </a:rPr>
              <a:t>]</a:t>
            </a:r>
          </a:p>
          <a:p>
            <a:pPr marL="342900" indent="-342900" algn="l">
              <a:spcAft>
                <a:spcPts val="1200"/>
              </a:spcAft>
              <a:buFont typeface="+mj-lt"/>
              <a:buAutoNum type="arabicPeriod"/>
            </a:pPr>
            <a:r>
              <a:rPr lang="en-US" dirty="0">
                <a:solidFill>
                  <a:srgbClr val="008000"/>
                </a:solidFill>
              </a:rPr>
              <a:t>Jets associated with </a:t>
            </a:r>
            <a:r>
              <a:rPr lang="en-US" dirty="0" smtClean="0">
                <a:solidFill>
                  <a:srgbClr val="008000"/>
                </a:solidFill>
              </a:rPr>
              <a:t>clear density </a:t>
            </a:r>
            <a:r>
              <a:rPr lang="en-US" dirty="0">
                <a:solidFill>
                  <a:srgbClr val="008000"/>
                </a:solidFill>
              </a:rPr>
              <a:t>enhancement have </a:t>
            </a:r>
            <a:r>
              <a:rPr lang="en-US" dirty="0" smtClean="0">
                <a:solidFill>
                  <a:srgbClr val="008000"/>
                </a:solidFill>
              </a:rPr>
              <a:t>increase in B </a:t>
            </a:r>
            <a:r>
              <a:rPr lang="en-US" dirty="0">
                <a:solidFill>
                  <a:srgbClr val="008000"/>
                </a:solidFill>
              </a:rPr>
              <a:t>[Archer and </a:t>
            </a:r>
            <a:r>
              <a:rPr lang="en-US" dirty="0" err="1">
                <a:solidFill>
                  <a:srgbClr val="008000"/>
                </a:solidFill>
              </a:rPr>
              <a:t>Horbury</a:t>
            </a:r>
            <a:r>
              <a:rPr lang="en-US" dirty="0">
                <a:solidFill>
                  <a:srgbClr val="008000"/>
                </a:solidFill>
              </a:rPr>
              <a:t>, 2013</a:t>
            </a:r>
            <a:r>
              <a:rPr lang="en-US" dirty="0" smtClean="0">
                <a:solidFill>
                  <a:srgbClr val="008000"/>
                </a:solidFill>
              </a:rPr>
              <a:t>]</a:t>
            </a:r>
          </a:p>
          <a:p>
            <a:pPr marL="342900" indent="-342900" algn="l">
              <a:spcAft>
                <a:spcPts val="1200"/>
              </a:spcAft>
              <a:buFont typeface="+mj-lt"/>
              <a:buAutoNum type="arabicPeriod"/>
            </a:pPr>
            <a:r>
              <a:rPr lang="en-US" dirty="0" smtClean="0"/>
              <a:t> Jets are often found for generally high </a:t>
            </a:r>
            <a:r>
              <a:rPr lang="en-US" dirty="0" err="1" smtClean="0"/>
              <a:t>magnetosheath</a:t>
            </a:r>
            <a:r>
              <a:rPr lang="en-US" dirty="0" smtClean="0"/>
              <a:t> flow speeds [Archer </a:t>
            </a:r>
            <a:r>
              <a:rPr lang="en-US" dirty="0"/>
              <a:t>and </a:t>
            </a:r>
            <a:r>
              <a:rPr lang="en-US" dirty="0" err="1"/>
              <a:t>Horbury</a:t>
            </a:r>
            <a:r>
              <a:rPr lang="en-US" dirty="0"/>
              <a:t>, 2013]</a:t>
            </a:r>
            <a:br>
              <a:rPr lang="en-US" dirty="0"/>
            </a:br>
            <a:endParaRPr lang="en-US" dirty="0" smtClean="0"/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>
            <a:off x="395778" y="93376"/>
            <a:ext cx="8366078" cy="693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lnSpc>
                <a:spcPts val="4200"/>
              </a:lnSpc>
            </a:pPr>
            <a:r>
              <a:rPr lang="sv-SE" altLang="en-US" b="1" i="0" kern="0" dirty="0" smtClean="0">
                <a:solidFill>
                  <a:schemeClr val="tx1"/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Relation </a:t>
            </a:r>
            <a:r>
              <a:rPr lang="sv-SE" altLang="en-US" b="1" i="0" kern="0" dirty="0" err="1" smtClean="0">
                <a:solidFill>
                  <a:schemeClr val="tx1"/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</a:t>
            </a:r>
            <a:r>
              <a:rPr lang="sv-SE" altLang="en-US" b="1" i="0" kern="0" dirty="0" smtClean="0">
                <a:solidFill>
                  <a:schemeClr val="tx1"/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magnetosheath jets</a:t>
            </a:r>
            <a:endParaRPr lang="en-US" altLang="en-US" b="1" i="0" kern="0" dirty="0">
              <a:solidFill>
                <a:schemeClr val="tx1"/>
              </a:solidFill>
              <a:latin typeface="Calibri" panose="020F0502020204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Rectangle 3"/>
          <p:cNvSpPr/>
          <p:nvPr/>
        </p:nvSpPr>
        <p:spPr bwMode="auto">
          <a:xfrm>
            <a:off x="1450444" y="859997"/>
            <a:ext cx="2040896" cy="2268558"/>
          </a:xfrm>
          <a:prstGeom prst="rect">
            <a:avLst/>
          </a:prstGeom>
          <a:noFill/>
          <a:ln w="571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8" name="Straight Connector 7"/>
          <p:cNvCxnSpPr/>
          <p:nvPr/>
        </p:nvCxnSpPr>
        <p:spPr bwMode="auto">
          <a:xfrm>
            <a:off x="1506002" y="1987063"/>
            <a:ext cx="1985338" cy="0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1" name="Straight Connector 20"/>
          <p:cNvCxnSpPr/>
          <p:nvPr/>
        </p:nvCxnSpPr>
        <p:spPr bwMode="auto">
          <a:xfrm flipV="1">
            <a:off x="2149432" y="871872"/>
            <a:ext cx="0" cy="2268558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5" name="TextBox 24"/>
          <p:cNvSpPr txBox="1"/>
          <p:nvPr/>
        </p:nvSpPr>
        <p:spPr>
          <a:xfrm rot="16200000">
            <a:off x="-1533489" y="3126419"/>
            <a:ext cx="51048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600" i="0" dirty="0" smtClean="0">
                <a:latin typeface="Symbol" panose="05050102010706020507" pitchFamily="18" charset="2"/>
              </a:rPr>
              <a:t>(d</a:t>
            </a:r>
            <a:r>
              <a:rPr lang="sv-SE" sz="1600" i="0" dirty="0" smtClean="0">
                <a:latin typeface="+mj-lt"/>
              </a:rPr>
              <a:t>v</a:t>
            </a:r>
            <a:r>
              <a:rPr lang="sv-SE" sz="1600" i="0" baseline="30000" dirty="0" smtClean="0">
                <a:latin typeface="+mj-lt"/>
              </a:rPr>
              <a:t>2</a:t>
            </a:r>
            <a:r>
              <a:rPr lang="sv-SE" sz="1600" i="0" dirty="0" smtClean="0">
                <a:latin typeface="Symbol" panose="05050102010706020507" pitchFamily="18" charset="2"/>
              </a:rPr>
              <a:t> /&lt;</a:t>
            </a:r>
            <a:r>
              <a:rPr lang="sv-SE" sz="1600" i="0" dirty="0" smtClean="0"/>
              <a:t>v</a:t>
            </a:r>
            <a:r>
              <a:rPr lang="sv-SE" sz="1600" i="0" baseline="30000" dirty="0" smtClean="0"/>
              <a:t>2</a:t>
            </a:r>
            <a:r>
              <a:rPr lang="sv-SE" sz="1600" i="0" dirty="0" smtClean="0">
                <a:latin typeface="Symbol" panose="05050102010706020507" pitchFamily="18" charset="2"/>
              </a:rPr>
              <a:t>&gt;) /(</a:t>
            </a:r>
            <a:r>
              <a:rPr lang="sv-SE" sz="1600" i="0" dirty="0" err="1" smtClean="0">
                <a:latin typeface="Symbol" panose="05050102010706020507" pitchFamily="18" charset="2"/>
              </a:rPr>
              <a:t>d</a:t>
            </a:r>
            <a:r>
              <a:rPr lang="sv-SE" sz="1600" i="0" dirty="0" err="1" smtClean="0">
                <a:latin typeface="+mj-lt"/>
              </a:rPr>
              <a:t>P</a:t>
            </a:r>
            <a:r>
              <a:rPr lang="sv-SE" sz="1600" i="0" baseline="-25000" dirty="0" err="1" smtClean="0">
                <a:latin typeface="+mj-lt"/>
              </a:rPr>
              <a:t>dyn</a:t>
            </a:r>
            <a:r>
              <a:rPr lang="sv-SE" sz="1600" i="0" dirty="0" smtClean="0">
                <a:latin typeface="+mj-lt"/>
              </a:rPr>
              <a:t>/</a:t>
            </a:r>
            <a:r>
              <a:rPr lang="sv-SE" sz="1600" i="0" dirty="0" smtClean="0">
                <a:latin typeface="Symbol" panose="05050102010706020507" pitchFamily="18" charset="2"/>
              </a:rPr>
              <a:t>&lt;</a:t>
            </a:r>
            <a:r>
              <a:rPr lang="sv-SE" sz="1600" i="0" dirty="0" err="1" smtClean="0">
                <a:latin typeface="+mj-lt"/>
              </a:rPr>
              <a:t>P</a:t>
            </a:r>
            <a:r>
              <a:rPr lang="sv-SE" sz="1600" i="0" baseline="-25000" dirty="0" err="1" smtClean="0">
                <a:latin typeface="+mj-lt"/>
              </a:rPr>
              <a:t>dyn</a:t>
            </a:r>
            <a:r>
              <a:rPr lang="sv-SE" sz="1600" i="0" dirty="0" smtClean="0">
                <a:latin typeface="Symbol" panose="05050102010706020507" pitchFamily="18" charset="2"/>
              </a:rPr>
              <a:t>&gt;)</a:t>
            </a:r>
            <a:endParaRPr lang="en-US" sz="1600" i="0" dirty="0">
              <a:latin typeface="Symbol" panose="05050102010706020507" pitchFamily="18" charset="2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166970" y="1788329"/>
            <a:ext cx="3770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0" dirty="0"/>
              <a:t>1 </a:t>
            </a:r>
          </a:p>
        </p:txBody>
      </p:sp>
      <p:sp>
        <p:nvSpPr>
          <p:cNvPr id="28" name="Rectangle 27"/>
          <p:cNvSpPr/>
          <p:nvPr/>
        </p:nvSpPr>
        <p:spPr>
          <a:xfrm>
            <a:off x="2018482" y="3083250"/>
            <a:ext cx="3770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0" dirty="0"/>
              <a:t>0</a:t>
            </a:r>
            <a:r>
              <a:rPr lang="en-US" i="0" dirty="0" smtClean="0"/>
              <a:t> </a:t>
            </a:r>
            <a:endParaRPr lang="en-US" i="0" dirty="0"/>
          </a:p>
        </p:txBody>
      </p:sp>
      <p:sp>
        <p:nvSpPr>
          <p:cNvPr id="30" name="Rectangle 29"/>
          <p:cNvSpPr/>
          <p:nvPr/>
        </p:nvSpPr>
        <p:spPr bwMode="auto">
          <a:xfrm>
            <a:off x="1473992" y="3589809"/>
            <a:ext cx="2040896" cy="2268558"/>
          </a:xfrm>
          <a:prstGeom prst="rect">
            <a:avLst/>
          </a:prstGeom>
          <a:noFill/>
          <a:ln w="57150" cap="flat" cmpd="sng" algn="ctr">
            <a:solidFill>
              <a:srgbClr val="0066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32" name="Straight Connector 31"/>
          <p:cNvCxnSpPr/>
          <p:nvPr/>
        </p:nvCxnSpPr>
        <p:spPr bwMode="auto">
          <a:xfrm flipV="1">
            <a:off x="2159332" y="3571868"/>
            <a:ext cx="0" cy="2268558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3" name="TextBox 32"/>
          <p:cNvSpPr txBox="1"/>
          <p:nvPr/>
        </p:nvSpPr>
        <p:spPr>
          <a:xfrm>
            <a:off x="1365344" y="6098675"/>
            <a:ext cx="23852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sv-SE" sz="1600" i="0" dirty="0" smtClean="0">
                <a:latin typeface="Symbol" panose="05050102010706020507" pitchFamily="18" charset="2"/>
              </a:rPr>
              <a:t>(dr /&lt;r&gt;) /(</a:t>
            </a:r>
            <a:r>
              <a:rPr lang="sv-SE" sz="1600" i="0" dirty="0" err="1" smtClean="0">
                <a:latin typeface="Symbol" panose="05050102010706020507" pitchFamily="18" charset="2"/>
              </a:rPr>
              <a:t>d</a:t>
            </a:r>
            <a:r>
              <a:rPr lang="sv-SE" sz="1600" i="0" dirty="0" err="1" smtClean="0">
                <a:latin typeface="+mj-lt"/>
              </a:rPr>
              <a:t>P</a:t>
            </a:r>
            <a:r>
              <a:rPr lang="sv-SE" sz="1600" i="0" baseline="-25000" dirty="0" err="1" smtClean="0">
                <a:latin typeface="+mj-lt"/>
              </a:rPr>
              <a:t>dyn</a:t>
            </a:r>
            <a:r>
              <a:rPr lang="sv-SE" sz="1600" i="0" dirty="0" smtClean="0">
                <a:latin typeface="+mj-lt"/>
              </a:rPr>
              <a:t>/</a:t>
            </a:r>
            <a:r>
              <a:rPr lang="sv-SE" sz="1600" i="0" dirty="0" smtClean="0">
                <a:latin typeface="Symbol" panose="05050102010706020507" pitchFamily="18" charset="2"/>
              </a:rPr>
              <a:t>&lt;</a:t>
            </a:r>
            <a:r>
              <a:rPr lang="sv-SE" sz="1600" i="0" dirty="0" err="1" smtClean="0">
                <a:latin typeface="+mj-lt"/>
              </a:rPr>
              <a:t>P</a:t>
            </a:r>
            <a:r>
              <a:rPr lang="sv-SE" sz="1600" i="0" baseline="-25000" dirty="0" err="1" smtClean="0">
                <a:latin typeface="+mj-lt"/>
              </a:rPr>
              <a:t>dyn</a:t>
            </a:r>
            <a:r>
              <a:rPr lang="sv-SE" sz="1600" i="0" dirty="0" smtClean="0">
                <a:latin typeface="Symbol" panose="05050102010706020507" pitchFamily="18" charset="2"/>
              </a:rPr>
              <a:t>&gt;)</a:t>
            </a:r>
            <a:endParaRPr lang="en-US" sz="1600" i="0" dirty="0">
              <a:latin typeface="Symbol" panose="05050102010706020507" pitchFamily="18" charset="2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1176870" y="4433733"/>
            <a:ext cx="3770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0" dirty="0"/>
              <a:t>1 </a:t>
            </a:r>
          </a:p>
        </p:txBody>
      </p:sp>
      <p:sp>
        <p:nvSpPr>
          <p:cNvPr id="26" name="Rectangle 25"/>
          <p:cNvSpPr/>
          <p:nvPr/>
        </p:nvSpPr>
        <p:spPr>
          <a:xfrm>
            <a:off x="3330962" y="3085522"/>
            <a:ext cx="3770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0" dirty="0" smtClean="0"/>
              <a:t>1 </a:t>
            </a:r>
            <a:endParaRPr lang="en-US" i="0" dirty="0"/>
          </a:p>
        </p:txBody>
      </p:sp>
      <p:sp>
        <p:nvSpPr>
          <p:cNvPr id="39" name="Rectangle 38"/>
          <p:cNvSpPr/>
          <p:nvPr/>
        </p:nvSpPr>
        <p:spPr>
          <a:xfrm>
            <a:off x="2016080" y="5853374"/>
            <a:ext cx="3770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0" dirty="0"/>
              <a:t>0</a:t>
            </a:r>
            <a:r>
              <a:rPr lang="en-US" i="0" dirty="0" smtClean="0"/>
              <a:t> </a:t>
            </a:r>
            <a:endParaRPr lang="en-US" i="0" dirty="0"/>
          </a:p>
        </p:txBody>
      </p:sp>
      <p:sp>
        <p:nvSpPr>
          <p:cNvPr id="40" name="Rectangle 39"/>
          <p:cNvSpPr/>
          <p:nvPr/>
        </p:nvSpPr>
        <p:spPr>
          <a:xfrm>
            <a:off x="3345030" y="5848098"/>
            <a:ext cx="3770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0" dirty="0" smtClean="0"/>
              <a:t>1 </a:t>
            </a:r>
            <a:endParaRPr lang="en-US" i="0" dirty="0"/>
          </a:p>
        </p:txBody>
      </p:sp>
      <p:pic>
        <p:nvPicPr>
          <p:cNvPr id="42" name="Picture 4" descr="kth_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78" r="58159"/>
          <a:stretch>
            <a:fillRect/>
          </a:stretch>
        </p:blipFill>
        <p:spPr bwMode="auto">
          <a:xfrm>
            <a:off x="153987" y="174625"/>
            <a:ext cx="532284" cy="531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4" name="Group 31"/>
          <p:cNvGrpSpPr>
            <a:grpSpLocks/>
          </p:cNvGrpSpPr>
          <p:nvPr/>
        </p:nvGrpSpPr>
        <p:grpSpPr bwMode="auto">
          <a:xfrm>
            <a:off x="0" y="6610350"/>
            <a:ext cx="9144000" cy="247650"/>
            <a:chOff x="0" y="4164"/>
            <a:chExt cx="5760" cy="156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27" name="Rectangle 32"/>
            <p:cNvSpPr>
              <a:spLocks noChangeArrowheads="1"/>
            </p:cNvSpPr>
            <p:nvPr/>
          </p:nvSpPr>
          <p:spPr bwMode="auto">
            <a:xfrm>
              <a:off x="0" y="4164"/>
              <a:ext cx="5760" cy="156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sv-SE"/>
            </a:p>
          </p:txBody>
        </p:sp>
        <p:sp>
          <p:nvSpPr>
            <p:cNvPr id="29" name="Text Box 33"/>
            <p:cNvSpPr txBox="1">
              <a:spLocks noChangeArrowheads="1"/>
            </p:cNvSpPr>
            <p:nvPr/>
          </p:nvSpPr>
          <p:spPr bwMode="auto">
            <a:xfrm>
              <a:off x="82" y="4166"/>
              <a:ext cx="1409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sv-SE" sz="1000" dirty="0" smtClean="0">
                  <a:solidFill>
                    <a:schemeClr val="bg1"/>
                  </a:solidFill>
                </a:rPr>
                <a:t>Solar </a:t>
              </a:r>
              <a:r>
                <a:rPr lang="sv-SE" sz="1000" dirty="0" err="1" smtClean="0">
                  <a:solidFill>
                    <a:schemeClr val="bg1"/>
                  </a:solidFill>
                </a:rPr>
                <a:t>Orbiter</a:t>
              </a:r>
              <a:r>
                <a:rPr lang="sv-SE" sz="1000" dirty="0" smtClean="0">
                  <a:solidFill>
                    <a:schemeClr val="bg1"/>
                  </a:solidFill>
                </a:rPr>
                <a:t> SWT#19, 2017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71104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381"/>
          <a:stretch/>
        </p:blipFill>
        <p:spPr bwMode="auto">
          <a:xfrm>
            <a:off x="13648" y="919831"/>
            <a:ext cx="9144000" cy="5079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3"/>
          <p:cNvSpPr>
            <a:spLocks noGrp="1" noChangeArrowheads="1"/>
          </p:cNvSpPr>
          <p:nvPr>
            <p:ph type="title"/>
          </p:nvPr>
        </p:nvSpPr>
        <p:spPr>
          <a:xfrm>
            <a:off x="736978" y="25136"/>
            <a:ext cx="8366078" cy="1093977"/>
          </a:xfrm>
        </p:spPr>
        <p:txBody>
          <a:bodyPr/>
          <a:lstStyle/>
          <a:p>
            <a:pPr>
              <a:lnSpc>
                <a:spcPts val="4200"/>
              </a:lnSpc>
            </a:pPr>
            <a:r>
              <a:rPr lang="sv-SE" altLang="en-US" sz="4000" dirty="0" smtClean="0">
                <a:solidFill>
                  <a:schemeClr val="tx1"/>
                </a:solidFill>
                <a:latin typeface="Eras Demi ITC" pitchFamily="34" charset="0"/>
              </a:rPr>
              <a:t>Relation </a:t>
            </a:r>
            <a:r>
              <a:rPr lang="sv-SE" altLang="en-US" sz="4000" dirty="0" err="1" smtClean="0">
                <a:solidFill>
                  <a:schemeClr val="tx1"/>
                </a:solidFill>
                <a:latin typeface="Eras Demi ITC" pitchFamily="34" charset="0"/>
              </a:rPr>
              <a:t>to</a:t>
            </a:r>
            <a:r>
              <a:rPr lang="sv-SE" altLang="en-US" sz="4000" dirty="0" smtClean="0">
                <a:solidFill>
                  <a:schemeClr val="tx1"/>
                </a:solidFill>
                <a:latin typeface="Eras Demi ITC" pitchFamily="34" charset="0"/>
              </a:rPr>
              <a:t> </a:t>
            </a:r>
            <a:r>
              <a:rPr lang="sv-SE" altLang="en-US" sz="4000" dirty="0" err="1" smtClean="0">
                <a:solidFill>
                  <a:schemeClr val="tx1"/>
                </a:solidFill>
                <a:latin typeface="Eras Demi ITC" pitchFamily="34" charset="0"/>
              </a:rPr>
              <a:t>magnetosheath</a:t>
            </a:r>
            <a:r>
              <a:rPr lang="sv-SE" altLang="en-US" sz="4000" dirty="0" smtClean="0">
                <a:solidFill>
                  <a:schemeClr val="tx1"/>
                </a:solidFill>
                <a:latin typeface="Eras Demi ITC" pitchFamily="34" charset="0"/>
              </a:rPr>
              <a:t> jets</a:t>
            </a:r>
            <a:endParaRPr lang="en-US" altLang="en-US" sz="4000" dirty="0">
              <a:solidFill>
                <a:schemeClr val="tx1"/>
              </a:solidFill>
              <a:latin typeface="Eras Demi ITC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6241018"/>
            <a:ext cx="28502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dirty="0" smtClean="0"/>
              <a:t>Archer and </a:t>
            </a:r>
            <a:r>
              <a:rPr lang="en-US" dirty="0" err="1" smtClean="0"/>
              <a:t>Horbury</a:t>
            </a:r>
            <a:r>
              <a:rPr lang="en-US" dirty="0" smtClean="0"/>
              <a:t>, 2013</a:t>
            </a:r>
            <a:endParaRPr lang="en-US" baseline="-25000" dirty="0"/>
          </a:p>
        </p:txBody>
      </p:sp>
      <p:sp>
        <p:nvSpPr>
          <p:cNvPr id="14" name="Oval 13"/>
          <p:cNvSpPr/>
          <p:nvPr/>
        </p:nvSpPr>
        <p:spPr bwMode="auto">
          <a:xfrm>
            <a:off x="5268036" y="4640241"/>
            <a:ext cx="1446434" cy="736980"/>
          </a:xfrm>
          <a:prstGeom prst="ellipse">
            <a:avLst/>
          </a:prstGeom>
          <a:noFill/>
          <a:ln w="22225" cap="flat" cmpd="sng" algn="ctr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298529" y="3022759"/>
            <a:ext cx="23814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b="1" i="0" dirty="0" smtClean="0">
                <a:solidFill>
                  <a:srgbClr val="006600"/>
                </a:solidFill>
              </a:rPr>
              <a:t>Fast paramagnetic plasmoids</a:t>
            </a:r>
            <a:endParaRPr lang="en-US" b="1" i="0" baseline="-25000" dirty="0">
              <a:solidFill>
                <a:srgbClr val="006600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 bwMode="auto">
          <a:xfrm flipV="1">
            <a:off x="6475753" y="3628147"/>
            <a:ext cx="511677" cy="1012094"/>
          </a:xfrm>
          <a:prstGeom prst="line">
            <a:avLst/>
          </a:prstGeom>
          <a:noFill/>
          <a:ln w="25400" cap="flat" cmpd="sng" algn="ctr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" name="Oval 2"/>
          <p:cNvSpPr/>
          <p:nvPr/>
        </p:nvSpPr>
        <p:spPr bwMode="auto">
          <a:xfrm>
            <a:off x="6769290" y="4858602"/>
            <a:ext cx="692670" cy="436728"/>
          </a:xfrm>
          <a:prstGeom prst="ellipse">
            <a:avLst/>
          </a:prstGeom>
          <a:noFill/>
          <a:ln w="222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018422" y="5838340"/>
            <a:ext cx="31255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b="1" i="0" dirty="0" smtClean="0"/>
              <a:t>Embedded  paramagnetic plasmoids</a:t>
            </a:r>
            <a:endParaRPr lang="en-US" b="1" i="0" baseline="-25000" dirty="0"/>
          </a:p>
        </p:txBody>
      </p:sp>
      <p:cxnSp>
        <p:nvCxnSpPr>
          <p:cNvPr id="20" name="Straight Connector 19"/>
          <p:cNvCxnSpPr/>
          <p:nvPr/>
        </p:nvCxnSpPr>
        <p:spPr bwMode="auto">
          <a:xfrm flipH="1" flipV="1">
            <a:off x="7142922" y="5349924"/>
            <a:ext cx="173166" cy="543008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27" name="Picture 4" descr="kth_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78" r="58159"/>
          <a:stretch>
            <a:fillRect/>
          </a:stretch>
        </p:blipFill>
        <p:spPr bwMode="auto">
          <a:xfrm>
            <a:off x="153987" y="174625"/>
            <a:ext cx="532284" cy="531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Group 31"/>
          <p:cNvGrpSpPr>
            <a:grpSpLocks/>
          </p:cNvGrpSpPr>
          <p:nvPr/>
        </p:nvGrpSpPr>
        <p:grpSpPr bwMode="auto">
          <a:xfrm>
            <a:off x="0" y="6610350"/>
            <a:ext cx="9144000" cy="247650"/>
            <a:chOff x="0" y="4164"/>
            <a:chExt cx="5760" cy="156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17" name="Rectangle 32"/>
            <p:cNvSpPr>
              <a:spLocks noChangeArrowheads="1"/>
            </p:cNvSpPr>
            <p:nvPr/>
          </p:nvSpPr>
          <p:spPr bwMode="auto">
            <a:xfrm>
              <a:off x="0" y="4164"/>
              <a:ext cx="5760" cy="156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sv-SE"/>
            </a:p>
          </p:txBody>
        </p:sp>
        <p:sp>
          <p:nvSpPr>
            <p:cNvPr id="18" name="Text Box 33"/>
            <p:cNvSpPr txBox="1">
              <a:spLocks noChangeArrowheads="1"/>
            </p:cNvSpPr>
            <p:nvPr/>
          </p:nvSpPr>
          <p:spPr bwMode="auto">
            <a:xfrm>
              <a:off x="82" y="4166"/>
              <a:ext cx="1409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sv-SE" sz="1000" dirty="0" smtClean="0">
                  <a:solidFill>
                    <a:schemeClr val="bg1"/>
                  </a:solidFill>
                </a:rPr>
                <a:t>Solar </a:t>
              </a:r>
              <a:r>
                <a:rPr lang="sv-SE" sz="1000" dirty="0" err="1" smtClean="0">
                  <a:solidFill>
                    <a:schemeClr val="bg1"/>
                  </a:solidFill>
                </a:rPr>
                <a:t>Orbiter</a:t>
              </a:r>
              <a:r>
                <a:rPr lang="sv-SE" sz="1000" dirty="0" smtClean="0">
                  <a:solidFill>
                    <a:schemeClr val="bg1"/>
                  </a:solidFill>
                </a:rPr>
                <a:t> SWT#19, 2017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70019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646118" y="54592"/>
            <a:ext cx="8484635" cy="1064525"/>
          </a:xfrm>
        </p:spPr>
        <p:txBody>
          <a:bodyPr/>
          <a:lstStyle/>
          <a:p>
            <a:pPr eaLnBrk="1" hangingPunct="1"/>
            <a:r>
              <a:rPr lang="sv-SE" sz="4000" b="1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Bow</a:t>
            </a:r>
            <a:r>
              <a:rPr lang="sv-SE" sz="40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sv-SE" sz="4000" b="1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shock</a:t>
            </a:r>
            <a:r>
              <a:rPr lang="sv-SE" sz="40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sv-SE" sz="4000" b="1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ripple</a:t>
            </a:r>
            <a:r>
              <a:rPr lang="sv-SE" sz="40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 scenario </a:t>
            </a:r>
            <a:br>
              <a:rPr lang="sv-SE" sz="4000" b="1" dirty="0" smtClean="0">
                <a:solidFill>
                  <a:schemeClr val="tx1"/>
                </a:solidFill>
                <a:latin typeface="Calibri" panose="020F0502020204030204" pitchFamily="34" charset="0"/>
              </a:rPr>
            </a:br>
            <a:r>
              <a:rPr lang="sv-SE" sz="40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(</a:t>
            </a:r>
            <a:r>
              <a:rPr lang="sv-SE" sz="4000" b="1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quasi-parallel</a:t>
            </a:r>
            <a:r>
              <a:rPr lang="sv-SE" sz="40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sv-SE" sz="4000" b="1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shock</a:t>
            </a:r>
            <a:r>
              <a:rPr lang="sv-SE" sz="40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)</a:t>
            </a:r>
            <a:endParaRPr lang="en-US" sz="4000" b="1" i="1" dirty="0" smtClean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27" r="18378"/>
          <a:stretch/>
        </p:blipFill>
        <p:spPr bwMode="auto">
          <a:xfrm>
            <a:off x="4202491" y="1360494"/>
            <a:ext cx="3998794" cy="4948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4154851" y="6124159"/>
            <a:ext cx="28777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[</a:t>
            </a:r>
            <a:r>
              <a:rPr lang="en-US" dirty="0" err="1"/>
              <a:t>Hietala</a:t>
            </a:r>
            <a:r>
              <a:rPr lang="en-US" dirty="0"/>
              <a:t> et al., </a:t>
            </a:r>
            <a:r>
              <a:rPr lang="en-US" dirty="0" smtClean="0"/>
              <a:t>2009; 2012]</a:t>
            </a: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463011" y="1282882"/>
            <a:ext cx="22129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sv-SE" dirty="0" err="1" smtClean="0">
                <a:solidFill>
                  <a:srgbClr val="FF0000"/>
                </a:solidFill>
              </a:rPr>
              <a:t>Rankine-Hugoniot</a:t>
            </a:r>
            <a:r>
              <a:rPr lang="sv-SE" dirty="0" smtClean="0">
                <a:solidFill>
                  <a:srgbClr val="FF0000"/>
                </a:solidFill>
              </a:rPr>
              <a:t> </a:t>
            </a:r>
            <a:r>
              <a:rPr lang="sv-SE" dirty="0" err="1" smtClean="0">
                <a:solidFill>
                  <a:srgbClr val="FF0000"/>
                </a:solidFill>
              </a:rPr>
              <a:t>jump</a:t>
            </a:r>
            <a:r>
              <a:rPr lang="sv-SE" dirty="0" smtClean="0">
                <a:solidFill>
                  <a:srgbClr val="FF0000"/>
                </a:solidFill>
              </a:rPr>
              <a:t> </a:t>
            </a:r>
            <a:r>
              <a:rPr lang="sv-SE" dirty="0" err="1" smtClean="0">
                <a:solidFill>
                  <a:srgbClr val="FF0000"/>
                </a:solidFill>
              </a:rPr>
              <a:t>conditions</a:t>
            </a:r>
            <a:r>
              <a:rPr lang="sv-SE" dirty="0" smtClean="0">
                <a:solidFill>
                  <a:srgbClr val="FF0000"/>
                </a:solidFill>
              </a:rPr>
              <a:t> for </a:t>
            </a:r>
            <a:r>
              <a:rPr lang="sv-SE" dirty="0" err="1" smtClean="0">
                <a:solidFill>
                  <a:srgbClr val="FF0000"/>
                </a:solidFill>
              </a:rPr>
              <a:t>high</a:t>
            </a:r>
            <a:r>
              <a:rPr lang="sv-SE" dirty="0" smtClean="0">
                <a:solidFill>
                  <a:srgbClr val="FF0000"/>
                </a:solidFill>
              </a:rPr>
              <a:t> M</a:t>
            </a:r>
            <a:r>
              <a:rPr lang="sv-SE" baseline="-25000" dirty="0" smtClean="0">
                <a:solidFill>
                  <a:srgbClr val="FF0000"/>
                </a:solidFill>
              </a:rPr>
              <a:t>A</a:t>
            </a:r>
            <a:r>
              <a:rPr lang="sv-SE" dirty="0" smtClean="0">
                <a:solidFill>
                  <a:srgbClr val="FF0000"/>
                </a:solidFill>
              </a:rPr>
              <a:t>: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6" name="Picture 4" descr="kth_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78" r="58159"/>
          <a:stretch>
            <a:fillRect/>
          </a:stretch>
        </p:blipFill>
        <p:spPr bwMode="auto">
          <a:xfrm>
            <a:off x="153987" y="174625"/>
            <a:ext cx="532284" cy="531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Straight Connector 4"/>
          <p:cNvCxnSpPr/>
          <p:nvPr/>
        </p:nvCxnSpPr>
        <p:spPr bwMode="auto">
          <a:xfrm>
            <a:off x="614155" y="3616647"/>
            <a:ext cx="1801505" cy="0"/>
          </a:xfrm>
          <a:prstGeom prst="lin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" name="Straight Arrow Connector 6"/>
          <p:cNvCxnSpPr/>
          <p:nvPr/>
        </p:nvCxnSpPr>
        <p:spPr bwMode="auto">
          <a:xfrm>
            <a:off x="887104" y="2429291"/>
            <a:ext cx="627803" cy="1132764"/>
          </a:xfrm>
          <a:prstGeom prst="straightConnector1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4" name="Straight Arrow Connector 13"/>
          <p:cNvCxnSpPr/>
          <p:nvPr/>
        </p:nvCxnSpPr>
        <p:spPr bwMode="auto">
          <a:xfrm>
            <a:off x="1569499" y="3671239"/>
            <a:ext cx="627803" cy="436728"/>
          </a:xfrm>
          <a:prstGeom prst="straightConnector1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" name="Rectangle 8"/>
          <p:cNvSpPr/>
          <p:nvPr/>
        </p:nvSpPr>
        <p:spPr>
          <a:xfrm>
            <a:off x="887110" y="2288283"/>
            <a:ext cx="3978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i="0" dirty="0" smtClean="0">
                <a:solidFill>
                  <a:srgbClr val="FF0000"/>
                </a:solidFill>
              </a:rPr>
              <a:t>v</a:t>
            </a:r>
            <a:r>
              <a:rPr lang="sv-SE" i="0" baseline="-25000" dirty="0" smtClean="0">
                <a:solidFill>
                  <a:srgbClr val="FF0000"/>
                </a:solidFill>
              </a:rPr>
              <a:t>1</a:t>
            </a:r>
            <a:endParaRPr lang="en-US" b="1" i="0" baseline="-25000" dirty="0"/>
          </a:p>
        </p:txBody>
      </p:sp>
      <p:sp>
        <p:nvSpPr>
          <p:cNvPr id="17" name="Rectangle 16"/>
          <p:cNvSpPr/>
          <p:nvPr/>
        </p:nvSpPr>
        <p:spPr>
          <a:xfrm>
            <a:off x="1941809" y="3684887"/>
            <a:ext cx="3978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i="0" dirty="0" smtClean="0">
                <a:solidFill>
                  <a:srgbClr val="FF0000"/>
                </a:solidFill>
              </a:rPr>
              <a:t>v</a:t>
            </a:r>
            <a:r>
              <a:rPr lang="sv-SE" i="0" baseline="-25000" dirty="0">
                <a:solidFill>
                  <a:srgbClr val="FF0000"/>
                </a:solidFill>
              </a:rPr>
              <a:t>2</a:t>
            </a:r>
            <a:endParaRPr lang="en-US" b="1" i="0" baseline="-25000" dirty="0"/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3053465"/>
              </p:ext>
            </p:extLst>
          </p:nvPr>
        </p:nvGraphicFramePr>
        <p:xfrm>
          <a:off x="572195" y="4442336"/>
          <a:ext cx="1532934" cy="1199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4" name="Equation" r:id="rId5" imgW="583920" imgH="457200" progId="Equation.DSMT4">
                  <p:embed/>
                </p:oleObj>
              </mc:Choice>
              <mc:Fallback>
                <p:oleObj name="Equation" r:id="rId5" imgW="583920" imgH="457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72195" y="4442336"/>
                        <a:ext cx="1532934" cy="1199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63011" y="5827022"/>
            <a:ext cx="22129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sv-SE" dirty="0" err="1" smtClean="0">
                <a:solidFill>
                  <a:srgbClr val="FF0000"/>
                </a:solidFill>
              </a:rPr>
              <a:t>where</a:t>
            </a:r>
            <a:r>
              <a:rPr lang="sv-SE" dirty="0" smtClean="0">
                <a:solidFill>
                  <a:srgbClr val="FF0000"/>
                </a:solidFill>
              </a:rPr>
              <a:t> r is </a:t>
            </a:r>
            <a:r>
              <a:rPr lang="sv-SE" dirty="0" err="1" smtClean="0">
                <a:solidFill>
                  <a:srgbClr val="FF0000"/>
                </a:solidFill>
              </a:rPr>
              <a:t>shock</a:t>
            </a:r>
            <a:r>
              <a:rPr lang="sv-SE" dirty="0" smtClean="0">
                <a:solidFill>
                  <a:srgbClr val="FF0000"/>
                </a:solidFill>
              </a:rPr>
              <a:t> </a:t>
            </a:r>
            <a:r>
              <a:rPr lang="sv-SE" smtClean="0">
                <a:solidFill>
                  <a:srgbClr val="FF0000"/>
                </a:solidFill>
              </a:rPr>
              <a:t>compression</a:t>
            </a:r>
            <a:r>
              <a:rPr lang="sv-SE" dirty="0" smtClean="0">
                <a:solidFill>
                  <a:srgbClr val="FF0000"/>
                </a:solidFill>
              </a:rPr>
              <a:t> </a:t>
            </a:r>
            <a:r>
              <a:rPr lang="sv-SE" dirty="0" err="1" smtClean="0">
                <a:solidFill>
                  <a:srgbClr val="FF0000"/>
                </a:solidFill>
              </a:rPr>
              <a:t>ratio</a:t>
            </a:r>
            <a:endParaRPr lang="en-US" dirty="0">
              <a:solidFill>
                <a:srgbClr val="FF0000"/>
              </a:solidFill>
            </a:endParaRPr>
          </a:p>
        </p:txBody>
      </p:sp>
      <p:grpSp>
        <p:nvGrpSpPr>
          <p:cNvPr id="22" name="Group 31"/>
          <p:cNvGrpSpPr>
            <a:grpSpLocks/>
          </p:cNvGrpSpPr>
          <p:nvPr/>
        </p:nvGrpSpPr>
        <p:grpSpPr bwMode="auto">
          <a:xfrm>
            <a:off x="0" y="6610350"/>
            <a:ext cx="9144000" cy="247650"/>
            <a:chOff x="0" y="4164"/>
            <a:chExt cx="5760" cy="156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23" name="Rectangle 32"/>
            <p:cNvSpPr>
              <a:spLocks noChangeArrowheads="1"/>
            </p:cNvSpPr>
            <p:nvPr/>
          </p:nvSpPr>
          <p:spPr bwMode="auto">
            <a:xfrm>
              <a:off x="0" y="4164"/>
              <a:ext cx="5760" cy="156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sv-SE"/>
            </a:p>
          </p:txBody>
        </p:sp>
        <p:sp>
          <p:nvSpPr>
            <p:cNvPr id="24" name="Text Box 33"/>
            <p:cNvSpPr txBox="1">
              <a:spLocks noChangeArrowheads="1"/>
            </p:cNvSpPr>
            <p:nvPr/>
          </p:nvSpPr>
          <p:spPr bwMode="auto">
            <a:xfrm>
              <a:off x="82" y="4166"/>
              <a:ext cx="1409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sv-SE" sz="1000" dirty="0" smtClean="0">
                  <a:solidFill>
                    <a:schemeClr val="bg1"/>
                  </a:solidFill>
                </a:rPr>
                <a:t>Solar </a:t>
              </a:r>
              <a:r>
                <a:rPr lang="sv-SE" sz="1000" dirty="0" err="1" smtClean="0">
                  <a:solidFill>
                    <a:schemeClr val="bg1"/>
                  </a:solidFill>
                </a:rPr>
                <a:t>Orbiter</a:t>
              </a:r>
              <a:r>
                <a:rPr lang="sv-SE" sz="1000" dirty="0" smtClean="0">
                  <a:solidFill>
                    <a:schemeClr val="bg1"/>
                  </a:solidFill>
                </a:rPr>
                <a:t> SWT#19, 2017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84344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646118" y="54592"/>
            <a:ext cx="8484635" cy="1064525"/>
          </a:xfrm>
        </p:spPr>
        <p:txBody>
          <a:bodyPr/>
          <a:lstStyle/>
          <a:p>
            <a:pPr eaLnBrk="1" hangingPunct="1"/>
            <a:r>
              <a:rPr lang="sv-SE" sz="4000" b="1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Bow</a:t>
            </a:r>
            <a:r>
              <a:rPr lang="sv-SE" sz="40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sv-SE" sz="4000" b="1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shock</a:t>
            </a:r>
            <a:r>
              <a:rPr lang="sv-SE" sz="40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sv-SE" sz="4000" b="1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ripple</a:t>
            </a:r>
            <a:r>
              <a:rPr lang="sv-SE" sz="40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 scenario </a:t>
            </a:r>
            <a:br>
              <a:rPr lang="sv-SE" sz="4000" b="1" dirty="0" smtClean="0">
                <a:solidFill>
                  <a:schemeClr val="tx1"/>
                </a:solidFill>
                <a:latin typeface="Calibri" panose="020F0502020204030204" pitchFamily="34" charset="0"/>
              </a:rPr>
            </a:br>
            <a:r>
              <a:rPr lang="sv-SE" sz="40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(</a:t>
            </a:r>
            <a:r>
              <a:rPr lang="sv-SE" sz="4000" b="1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quasi-parallel</a:t>
            </a:r>
            <a:r>
              <a:rPr lang="sv-SE" sz="40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sv-SE" sz="4000" b="1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shock</a:t>
            </a:r>
            <a:r>
              <a:rPr lang="sv-SE" sz="40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)</a:t>
            </a:r>
            <a:endParaRPr lang="en-US" sz="4000" b="1" i="1" dirty="0" smtClean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15" t="-4677" b="3269"/>
          <a:stretch/>
        </p:blipFill>
        <p:spPr bwMode="auto">
          <a:xfrm>
            <a:off x="2770539" y="1364246"/>
            <a:ext cx="4223057" cy="4793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3"/>
          <p:cNvSpPr/>
          <p:nvPr/>
        </p:nvSpPr>
        <p:spPr>
          <a:xfrm>
            <a:off x="2776055" y="6157862"/>
            <a:ext cx="17748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Schwartz, 1991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735110" y="1321887"/>
            <a:ext cx="41765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dirty="0" smtClean="0"/>
              <a:t>SLAMS (correlated with increased n</a:t>
            </a:r>
            <a:r>
              <a:rPr lang="en-US" baseline="-25000" dirty="0" smtClean="0"/>
              <a:t>e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4" name="Right Arrow 3"/>
          <p:cNvSpPr/>
          <p:nvPr/>
        </p:nvSpPr>
        <p:spPr bwMode="auto">
          <a:xfrm rot="1412831">
            <a:off x="5945468" y="2120295"/>
            <a:ext cx="696035" cy="499163"/>
          </a:xfrm>
          <a:prstGeom prst="rightArrow">
            <a:avLst/>
          </a:prstGeom>
          <a:solidFill>
            <a:srgbClr val="0000FF"/>
          </a:solidFill>
          <a:ln w="190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" name="Rectangle 16"/>
          <p:cNvSpPr/>
          <p:nvPr/>
        </p:nvSpPr>
        <p:spPr>
          <a:xfrm rot="5400000">
            <a:off x="5471449" y="2875369"/>
            <a:ext cx="272955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dirty="0" err="1" smtClean="0">
                <a:solidFill>
                  <a:srgbClr val="0000FF"/>
                </a:solidFill>
              </a:rPr>
              <a:t>Counterstreaming</a:t>
            </a:r>
            <a:r>
              <a:rPr lang="en-US" dirty="0" smtClean="0">
                <a:solidFill>
                  <a:srgbClr val="0000FF"/>
                </a:solidFill>
              </a:rPr>
              <a:t> ions</a:t>
            </a:r>
            <a:endParaRPr lang="en-US" dirty="0">
              <a:solidFill>
                <a:srgbClr val="0000FF"/>
              </a:solidFill>
            </a:endParaRPr>
          </a:p>
        </p:txBody>
      </p:sp>
      <p:pic>
        <p:nvPicPr>
          <p:cNvPr id="16" name="Picture 4" descr="kth_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78" r="58159"/>
          <a:stretch>
            <a:fillRect/>
          </a:stretch>
        </p:blipFill>
        <p:spPr bwMode="auto">
          <a:xfrm>
            <a:off x="153987" y="174625"/>
            <a:ext cx="532284" cy="531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Group 31"/>
          <p:cNvGrpSpPr>
            <a:grpSpLocks/>
          </p:cNvGrpSpPr>
          <p:nvPr/>
        </p:nvGrpSpPr>
        <p:grpSpPr bwMode="auto">
          <a:xfrm>
            <a:off x="0" y="6610350"/>
            <a:ext cx="9144000" cy="247650"/>
            <a:chOff x="0" y="4164"/>
            <a:chExt cx="5760" cy="156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13" name="Rectangle 32"/>
            <p:cNvSpPr>
              <a:spLocks noChangeArrowheads="1"/>
            </p:cNvSpPr>
            <p:nvPr/>
          </p:nvSpPr>
          <p:spPr bwMode="auto">
            <a:xfrm>
              <a:off x="0" y="4164"/>
              <a:ext cx="5760" cy="156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sv-SE"/>
            </a:p>
          </p:txBody>
        </p:sp>
        <p:sp>
          <p:nvSpPr>
            <p:cNvPr id="21" name="Text Box 33"/>
            <p:cNvSpPr txBox="1">
              <a:spLocks noChangeArrowheads="1"/>
            </p:cNvSpPr>
            <p:nvPr/>
          </p:nvSpPr>
          <p:spPr bwMode="auto">
            <a:xfrm>
              <a:off x="82" y="4166"/>
              <a:ext cx="1409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sv-SE" sz="1000" dirty="0" smtClean="0">
                  <a:solidFill>
                    <a:schemeClr val="bg1"/>
                  </a:solidFill>
                </a:rPr>
                <a:t>Solar </a:t>
              </a:r>
              <a:r>
                <a:rPr lang="sv-SE" sz="1000" dirty="0" err="1" smtClean="0">
                  <a:solidFill>
                    <a:schemeClr val="bg1"/>
                  </a:solidFill>
                </a:rPr>
                <a:t>Orbiter</a:t>
              </a:r>
              <a:r>
                <a:rPr lang="sv-SE" sz="1000" dirty="0" smtClean="0">
                  <a:solidFill>
                    <a:schemeClr val="bg1"/>
                  </a:solidFill>
                </a:rPr>
                <a:t> SWT#19, 2017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86705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Oval 189"/>
          <p:cNvSpPr/>
          <p:nvPr/>
        </p:nvSpPr>
        <p:spPr bwMode="auto">
          <a:xfrm rot="5400000">
            <a:off x="1845399" y="5369984"/>
            <a:ext cx="378041" cy="1124385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5" name="Oval 164"/>
          <p:cNvSpPr/>
          <p:nvPr/>
        </p:nvSpPr>
        <p:spPr bwMode="auto">
          <a:xfrm rot="5400000">
            <a:off x="287767" y="3968518"/>
            <a:ext cx="378041" cy="1124385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646118" y="109185"/>
            <a:ext cx="8484635" cy="1364775"/>
          </a:xfrm>
        </p:spPr>
        <p:txBody>
          <a:bodyPr/>
          <a:lstStyle/>
          <a:p>
            <a:pPr eaLnBrk="1" hangingPunct="1">
              <a:lnSpc>
                <a:spcPts val="4600"/>
              </a:lnSpc>
            </a:pPr>
            <a:r>
              <a:rPr lang="sv-SE" sz="4800" b="1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Enhanced</a:t>
            </a:r>
            <a:r>
              <a:rPr lang="sv-SE" sz="48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sv-SE" sz="4800" b="1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bow</a:t>
            </a:r>
            <a:r>
              <a:rPr lang="sv-SE" sz="48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sv-SE" sz="4800" b="1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shock</a:t>
            </a:r>
            <a:r>
              <a:rPr lang="sv-SE" sz="48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br>
              <a:rPr lang="sv-SE" sz="4800" b="1" dirty="0" smtClean="0">
                <a:solidFill>
                  <a:schemeClr val="tx1"/>
                </a:solidFill>
                <a:latin typeface="Calibri" panose="020F0502020204030204" pitchFamily="34" charset="0"/>
              </a:rPr>
            </a:br>
            <a:r>
              <a:rPr lang="sv-SE" sz="4800" b="1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ripple</a:t>
            </a:r>
            <a:r>
              <a:rPr lang="sv-SE" sz="48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 scenario </a:t>
            </a:r>
            <a:r>
              <a:rPr lang="sv-SE" sz="32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[Karlsson et al., 2015]</a:t>
            </a:r>
            <a:endParaRPr lang="en-US" sz="4800" b="1" i="1" dirty="0" smtClean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92" name="Oval 91"/>
          <p:cNvSpPr/>
          <p:nvPr/>
        </p:nvSpPr>
        <p:spPr bwMode="auto">
          <a:xfrm rot="5400000">
            <a:off x="864500" y="3154981"/>
            <a:ext cx="378041" cy="1124385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3" name="Oval 92"/>
          <p:cNvSpPr/>
          <p:nvPr/>
        </p:nvSpPr>
        <p:spPr bwMode="auto">
          <a:xfrm rot="5400000">
            <a:off x="918313" y="3468402"/>
            <a:ext cx="530440" cy="1124385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4" name="Oval 93"/>
          <p:cNvSpPr/>
          <p:nvPr/>
        </p:nvSpPr>
        <p:spPr bwMode="auto">
          <a:xfrm rot="5400000">
            <a:off x="1153418" y="3733623"/>
            <a:ext cx="378041" cy="1124385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5" name="Oval 94"/>
          <p:cNvSpPr/>
          <p:nvPr/>
        </p:nvSpPr>
        <p:spPr bwMode="auto">
          <a:xfrm>
            <a:off x="1224283" y="4081961"/>
            <a:ext cx="722238" cy="1106386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6" name="Oval 95"/>
          <p:cNvSpPr/>
          <p:nvPr/>
        </p:nvSpPr>
        <p:spPr bwMode="auto">
          <a:xfrm rot="5400000">
            <a:off x="1198502" y="4322899"/>
            <a:ext cx="378041" cy="1124385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7" name="Oval 96"/>
          <p:cNvSpPr/>
          <p:nvPr/>
        </p:nvSpPr>
        <p:spPr bwMode="auto">
          <a:xfrm rot="5400000">
            <a:off x="1858851" y="4538633"/>
            <a:ext cx="378041" cy="1124385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8" name="Oval 97"/>
          <p:cNvSpPr/>
          <p:nvPr/>
        </p:nvSpPr>
        <p:spPr bwMode="auto">
          <a:xfrm rot="5400000">
            <a:off x="2421043" y="4619357"/>
            <a:ext cx="378041" cy="1124385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0" name="Oval 99"/>
          <p:cNvSpPr/>
          <p:nvPr/>
        </p:nvSpPr>
        <p:spPr bwMode="auto">
          <a:xfrm rot="5400000">
            <a:off x="2573443" y="4771757"/>
            <a:ext cx="378041" cy="1124385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2" name="Oval 101"/>
          <p:cNvSpPr/>
          <p:nvPr/>
        </p:nvSpPr>
        <p:spPr bwMode="auto">
          <a:xfrm rot="5211189">
            <a:off x="3127217" y="4181955"/>
            <a:ext cx="722238" cy="1106386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3" name="Oval 102"/>
          <p:cNvSpPr/>
          <p:nvPr/>
        </p:nvSpPr>
        <p:spPr bwMode="auto">
          <a:xfrm rot="5400000">
            <a:off x="3550375" y="3766092"/>
            <a:ext cx="378041" cy="1124385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4" name="Oval 103"/>
          <p:cNvSpPr/>
          <p:nvPr/>
        </p:nvSpPr>
        <p:spPr bwMode="auto">
          <a:xfrm rot="5400000">
            <a:off x="3715414" y="3577071"/>
            <a:ext cx="378041" cy="1124385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5" name="Oval 104"/>
          <p:cNvSpPr/>
          <p:nvPr/>
        </p:nvSpPr>
        <p:spPr bwMode="auto">
          <a:xfrm rot="5400000">
            <a:off x="4240101" y="3279381"/>
            <a:ext cx="378041" cy="1124385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6" name="Oval 105"/>
          <p:cNvSpPr/>
          <p:nvPr/>
        </p:nvSpPr>
        <p:spPr bwMode="auto">
          <a:xfrm rot="5400000">
            <a:off x="4676023" y="3336393"/>
            <a:ext cx="378041" cy="1124385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7" name="Oval 106"/>
          <p:cNvSpPr/>
          <p:nvPr/>
        </p:nvSpPr>
        <p:spPr bwMode="auto">
          <a:xfrm>
            <a:off x="4916340" y="3910450"/>
            <a:ext cx="722238" cy="1106386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8" name="Oval 107"/>
          <p:cNvSpPr/>
          <p:nvPr/>
        </p:nvSpPr>
        <p:spPr bwMode="auto">
          <a:xfrm rot="5400000">
            <a:off x="4992199" y="4201196"/>
            <a:ext cx="378041" cy="1124385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9" name="Oval 108"/>
          <p:cNvSpPr/>
          <p:nvPr/>
        </p:nvSpPr>
        <p:spPr bwMode="auto">
          <a:xfrm rot="5400000">
            <a:off x="5245902" y="4430336"/>
            <a:ext cx="378041" cy="1124385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0" name="Oval 109"/>
          <p:cNvSpPr/>
          <p:nvPr/>
        </p:nvSpPr>
        <p:spPr bwMode="auto">
          <a:xfrm rot="5400000">
            <a:off x="5960494" y="4511919"/>
            <a:ext cx="378041" cy="1124385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1" name="Oval 110"/>
          <p:cNvSpPr/>
          <p:nvPr/>
        </p:nvSpPr>
        <p:spPr bwMode="auto">
          <a:xfrm rot="5400000">
            <a:off x="6675086" y="4390216"/>
            <a:ext cx="378041" cy="1124385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2" name="Oval 111"/>
          <p:cNvSpPr/>
          <p:nvPr/>
        </p:nvSpPr>
        <p:spPr bwMode="auto">
          <a:xfrm rot="5400000">
            <a:off x="4881863" y="5120837"/>
            <a:ext cx="378041" cy="1124385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3" name="Oval 112"/>
          <p:cNvSpPr/>
          <p:nvPr/>
        </p:nvSpPr>
        <p:spPr bwMode="auto">
          <a:xfrm rot="5400000">
            <a:off x="5046902" y="4931816"/>
            <a:ext cx="378041" cy="1124385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4" name="Oval 113"/>
          <p:cNvSpPr/>
          <p:nvPr/>
        </p:nvSpPr>
        <p:spPr bwMode="auto">
          <a:xfrm rot="5400000">
            <a:off x="7927004" y="3747622"/>
            <a:ext cx="378041" cy="1124385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5" name="Oval 114"/>
          <p:cNvSpPr/>
          <p:nvPr/>
        </p:nvSpPr>
        <p:spPr bwMode="auto">
          <a:xfrm rot="5400000">
            <a:off x="8489197" y="3504943"/>
            <a:ext cx="378041" cy="1124385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6" name="Oval 115"/>
          <p:cNvSpPr/>
          <p:nvPr/>
        </p:nvSpPr>
        <p:spPr bwMode="auto">
          <a:xfrm rot="5400000">
            <a:off x="291284" y="3126902"/>
            <a:ext cx="378041" cy="1124385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7" name="Oval 116"/>
          <p:cNvSpPr/>
          <p:nvPr/>
        </p:nvSpPr>
        <p:spPr bwMode="auto">
          <a:xfrm rot="5400000">
            <a:off x="279908" y="3306598"/>
            <a:ext cx="378041" cy="1124385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8" name="Oval 117"/>
          <p:cNvSpPr/>
          <p:nvPr/>
        </p:nvSpPr>
        <p:spPr bwMode="auto">
          <a:xfrm rot="5400000">
            <a:off x="582436" y="3458998"/>
            <a:ext cx="378041" cy="1124385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9" name="Oval 118"/>
          <p:cNvSpPr/>
          <p:nvPr/>
        </p:nvSpPr>
        <p:spPr bwMode="auto">
          <a:xfrm rot="5400000">
            <a:off x="352692" y="3638694"/>
            <a:ext cx="378041" cy="1124385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0" name="Oval 119"/>
          <p:cNvSpPr/>
          <p:nvPr/>
        </p:nvSpPr>
        <p:spPr bwMode="auto">
          <a:xfrm rot="5400000">
            <a:off x="696164" y="3968518"/>
            <a:ext cx="378041" cy="1124385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1" name="Oval 120"/>
          <p:cNvSpPr/>
          <p:nvPr/>
        </p:nvSpPr>
        <p:spPr bwMode="auto">
          <a:xfrm rot="5400000">
            <a:off x="291295" y="4269312"/>
            <a:ext cx="378041" cy="1124385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7" name="Oval 126"/>
          <p:cNvSpPr/>
          <p:nvPr/>
        </p:nvSpPr>
        <p:spPr bwMode="auto">
          <a:xfrm rot="5400000">
            <a:off x="1924098" y="4967124"/>
            <a:ext cx="378041" cy="1124385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8" name="Oval 127"/>
          <p:cNvSpPr/>
          <p:nvPr/>
        </p:nvSpPr>
        <p:spPr bwMode="auto">
          <a:xfrm rot="5400000">
            <a:off x="2638690" y="4913661"/>
            <a:ext cx="378041" cy="1124385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3" name="Oval 132"/>
          <p:cNvSpPr/>
          <p:nvPr/>
        </p:nvSpPr>
        <p:spPr bwMode="auto">
          <a:xfrm rot="5108324">
            <a:off x="3452997" y="4319174"/>
            <a:ext cx="499744" cy="1429185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4" name="Oval 133"/>
          <p:cNvSpPr/>
          <p:nvPr/>
        </p:nvSpPr>
        <p:spPr bwMode="auto">
          <a:xfrm rot="5108324">
            <a:off x="3706700" y="4548314"/>
            <a:ext cx="499744" cy="1429185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5" name="Oval 134"/>
          <p:cNvSpPr/>
          <p:nvPr/>
        </p:nvSpPr>
        <p:spPr bwMode="auto">
          <a:xfrm rot="5108324">
            <a:off x="4421292" y="4629897"/>
            <a:ext cx="499744" cy="1429185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6" name="Oval 135"/>
          <p:cNvSpPr/>
          <p:nvPr/>
        </p:nvSpPr>
        <p:spPr bwMode="auto">
          <a:xfrm rot="5108324">
            <a:off x="5135884" y="4508194"/>
            <a:ext cx="499744" cy="1429185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7" name="Oval 136"/>
          <p:cNvSpPr/>
          <p:nvPr/>
        </p:nvSpPr>
        <p:spPr bwMode="auto">
          <a:xfrm rot="5400000">
            <a:off x="5786463" y="5044144"/>
            <a:ext cx="499744" cy="1429185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8" name="Oval 137"/>
          <p:cNvSpPr/>
          <p:nvPr/>
        </p:nvSpPr>
        <p:spPr bwMode="auto">
          <a:xfrm rot="5400000">
            <a:off x="6040166" y="5273284"/>
            <a:ext cx="499744" cy="1429185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9" name="Oval 138"/>
          <p:cNvSpPr/>
          <p:nvPr/>
        </p:nvSpPr>
        <p:spPr bwMode="auto">
          <a:xfrm rot="5400000">
            <a:off x="6754758" y="5354867"/>
            <a:ext cx="499744" cy="1429185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0" name="Oval 139"/>
          <p:cNvSpPr/>
          <p:nvPr/>
        </p:nvSpPr>
        <p:spPr bwMode="auto">
          <a:xfrm rot="5400000">
            <a:off x="7469350" y="5233164"/>
            <a:ext cx="499744" cy="1429185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1" name="Oval 140"/>
          <p:cNvSpPr/>
          <p:nvPr/>
        </p:nvSpPr>
        <p:spPr bwMode="auto">
          <a:xfrm rot="5400000">
            <a:off x="4711852" y="3525611"/>
            <a:ext cx="378041" cy="1124385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2" name="Oval 141"/>
          <p:cNvSpPr/>
          <p:nvPr/>
        </p:nvSpPr>
        <p:spPr bwMode="auto">
          <a:xfrm rot="5400000">
            <a:off x="3990780" y="3882731"/>
            <a:ext cx="378041" cy="1124385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3" name="Oval 142"/>
          <p:cNvSpPr/>
          <p:nvPr/>
        </p:nvSpPr>
        <p:spPr bwMode="auto">
          <a:xfrm rot="5400000">
            <a:off x="4404764" y="4037403"/>
            <a:ext cx="378041" cy="1124385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4" name="Oval 143"/>
          <p:cNvSpPr/>
          <p:nvPr/>
        </p:nvSpPr>
        <p:spPr bwMode="auto">
          <a:xfrm rot="5400000">
            <a:off x="4343367" y="4599781"/>
            <a:ext cx="378041" cy="1124385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8" name="Oval 147"/>
          <p:cNvSpPr/>
          <p:nvPr/>
        </p:nvSpPr>
        <p:spPr bwMode="auto">
          <a:xfrm rot="5400000">
            <a:off x="2951656" y="5254014"/>
            <a:ext cx="378041" cy="1124385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0" name="Oval 149"/>
          <p:cNvSpPr/>
          <p:nvPr/>
        </p:nvSpPr>
        <p:spPr bwMode="auto">
          <a:xfrm rot="5400000">
            <a:off x="3692535" y="5045590"/>
            <a:ext cx="378041" cy="1124385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1" name="Oval 150"/>
          <p:cNvSpPr/>
          <p:nvPr/>
        </p:nvSpPr>
        <p:spPr bwMode="auto">
          <a:xfrm rot="5400000">
            <a:off x="4203574" y="4938972"/>
            <a:ext cx="378041" cy="1124385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3" name="Oval 152"/>
          <p:cNvSpPr/>
          <p:nvPr/>
        </p:nvSpPr>
        <p:spPr bwMode="auto">
          <a:xfrm rot="5400000">
            <a:off x="5348601" y="5047644"/>
            <a:ext cx="378041" cy="1124385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4" name="Oval 153"/>
          <p:cNvSpPr/>
          <p:nvPr/>
        </p:nvSpPr>
        <p:spPr bwMode="auto">
          <a:xfrm>
            <a:off x="5425142" y="5498869"/>
            <a:ext cx="722238" cy="1106386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5" name="Oval 154"/>
          <p:cNvSpPr/>
          <p:nvPr/>
        </p:nvSpPr>
        <p:spPr bwMode="auto">
          <a:xfrm rot="5400000">
            <a:off x="5501001" y="5912447"/>
            <a:ext cx="378041" cy="1124385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0" name="Oval 159"/>
          <p:cNvSpPr/>
          <p:nvPr/>
        </p:nvSpPr>
        <p:spPr bwMode="auto">
          <a:xfrm rot="5400000">
            <a:off x="8638249" y="3815667"/>
            <a:ext cx="378041" cy="1124385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1" name="Oval 160"/>
          <p:cNvSpPr/>
          <p:nvPr/>
        </p:nvSpPr>
        <p:spPr bwMode="auto">
          <a:xfrm rot="5400000">
            <a:off x="8705710" y="4129088"/>
            <a:ext cx="530440" cy="1124385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2" name="Oval 161"/>
          <p:cNvSpPr/>
          <p:nvPr/>
        </p:nvSpPr>
        <p:spPr bwMode="auto">
          <a:xfrm rot="5400000">
            <a:off x="8804335" y="4394309"/>
            <a:ext cx="378041" cy="1124385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7" name="Oval 166"/>
          <p:cNvSpPr/>
          <p:nvPr/>
        </p:nvSpPr>
        <p:spPr bwMode="auto">
          <a:xfrm rot="5400000">
            <a:off x="8233353" y="4119684"/>
            <a:ext cx="378041" cy="1124385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8" name="Oval 167"/>
          <p:cNvSpPr/>
          <p:nvPr/>
        </p:nvSpPr>
        <p:spPr bwMode="auto">
          <a:xfrm rot="5400000">
            <a:off x="8003609" y="4299380"/>
            <a:ext cx="378041" cy="1124385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0" name="Oval 169"/>
          <p:cNvSpPr/>
          <p:nvPr/>
        </p:nvSpPr>
        <p:spPr bwMode="auto">
          <a:xfrm rot="5400000">
            <a:off x="7942212" y="4929998"/>
            <a:ext cx="378041" cy="1124385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1" name="Oval 170"/>
          <p:cNvSpPr/>
          <p:nvPr/>
        </p:nvSpPr>
        <p:spPr bwMode="auto">
          <a:xfrm rot="5400000">
            <a:off x="7930836" y="5109694"/>
            <a:ext cx="378041" cy="1124385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4" name="Oval 173"/>
          <p:cNvSpPr/>
          <p:nvPr/>
        </p:nvSpPr>
        <p:spPr bwMode="auto">
          <a:xfrm rot="5400000">
            <a:off x="6277921" y="4668083"/>
            <a:ext cx="378041" cy="1124385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6" name="Oval 175"/>
          <p:cNvSpPr/>
          <p:nvPr/>
        </p:nvSpPr>
        <p:spPr bwMode="auto">
          <a:xfrm rot="5400000">
            <a:off x="6335977" y="4974595"/>
            <a:ext cx="378041" cy="1124385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7" name="Oval 176"/>
          <p:cNvSpPr/>
          <p:nvPr/>
        </p:nvSpPr>
        <p:spPr bwMode="auto">
          <a:xfrm rot="5400000">
            <a:off x="5072936" y="5480585"/>
            <a:ext cx="378041" cy="1124385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8" name="Oval 177"/>
          <p:cNvSpPr/>
          <p:nvPr/>
        </p:nvSpPr>
        <p:spPr bwMode="auto">
          <a:xfrm rot="5400000">
            <a:off x="6253416" y="5908106"/>
            <a:ext cx="378041" cy="1124385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9" name="Oval 178"/>
          <p:cNvSpPr/>
          <p:nvPr/>
        </p:nvSpPr>
        <p:spPr bwMode="auto">
          <a:xfrm rot="5400000">
            <a:off x="6968008" y="5054912"/>
            <a:ext cx="378041" cy="1124385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80" name="Oval 179"/>
          <p:cNvSpPr/>
          <p:nvPr/>
        </p:nvSpPr>
        <p:spPr bwMode="auto">
          <a:xfrm rot="5400000">
            <a:off x="6938005" y="5850616"/>
            <a:ext cx="378041" cy="1124385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81" name="Oval 180"/>
          <p:cNvSpPr/>
          <p:nvPr/>
        </p:nvSpPr>
        <p:spPr bwMode="auto">
          <a:xfrm rot="5400000">
            <a:off x="6561907" y="5770586"/>
            <a:ext cx="378041" cy="1124385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82" name="Oval 181"/>
          <p:cNvSpPr/>
          <p:nvPr/>
        </p:nvSpPr>
        <p:spPr bwMode="auto">
          <a:xfrm rot="5400000">
            <a:off x="5325572" y="4733141"/>
            <a:ext cx="499744" cy="1429185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83" name="Oval 182"/>
          <p:cNvSpPr/>
          <p:nvPr/>
        </p:nvSpPr>
        <p:spPr bwMode="auto">
          <a:xfrm rot="5400000">
            <a:off x="2227190" y="4597035"/>
            <a:ext cx="378041" cy="1124385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88" name="Oval 187"/>
          <p:cNvSpPr/>
          <p:nvPr/>
        </p:nvSpPr>
        <p:spPr bwMode="auto">
          <a:xfrm rot="5400000">
            <a:off x="1692999" y="5162992"/>
            <a:ext cx="378041" cy="1124385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89" name="Oval 188"/>
          <p:cNvSpPr/>
          <p:nvPr/>
        </p:nvSpPr>
        <p:spPr bwMode="auto">
          <a:xfrm rot="5400000">
            <a:off x="2238194" y="5323453"/>
            <a:ext cx="378041" cy="1124385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91" name="Oval 190"/>
          <p:cNvSpPr/>
          <p:nvPr/>
        </p:nvSpPr>
        <p:spPr bwMode="auto">
          <a:xfrm rot="5400000">
            <a:off x="1413233" y="4492190"/>
            <a:ext cx="499744" cy="1429185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92" name="Oval 191"/>
          <p:cNvSpPr/>
          <p:nvPr/>
        </p:nvSpPr>
        <p:spPr bwMode="auto">
          <a:xfrm rot="5400000">
            <a:off x="2392550" y="5332941"/>
            <a:ext cx="499744" cy="1429185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03" name="Oval 202"/>
          <p:cNvSpPr/>
          <p:nvPr/>
        </p:nvSpPr>
        <p:spPr bwMode="auto">
          <a:xfrm rot="5400000">
            <a:off x="7402305" y="4100548"/>
            <a:ext cx="378041" cy="1124385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04" name="Oval 203"/>
          <p:cNvSpPr/>
          <p:nvPr/>
        </p:nvSpPr>
        <p:spPr bwMode="auto">
          <a:xfrm rot="5400000">
            <a:off x="7567344" y="3911527"/>
            <a:ext cx="378041" cy="1124385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08" name="Oval 207"/>
          <p:cNvSpPr/>
          <p:nvPr/>
        </p:nvSpPr>
        <p:spPr bwMode="auto">
          <a:xfrm rot="5400000">
            <a:off x="7365768" y="4728365"/>
            <a:ext cx="378041" cy="1124385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09" name="Oval 208"/>
          <p:cNvSpPr/>
          <p:nvPr/>
        </p:nvSpPr>
        <p:spPr bwMode="auto">
          <a:xfrm rot="5400000">
            <a:off x="7402306" y="4446648"/>
            <a:ext cx="378041" cy="1124385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4" name="Rectangle 223"/>
          <p:cNvSpPr/>
          <p:nvPr/>
        </p:nvSpPr>
        <p:spPr>
          <a:xfrm>
            <a:off x="845956" y="1667304"/>
            <a:ext cx="300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v</a:t>
            </a:r>
            <a:endParaRPr lang="en-US" dirty="0"/>
          </a:p>
        </p:txBody>
      </p:sp>
      <p:cxnSp>
        <p:nvCxnSpPr>
          <p:cNvPr id="226" name="Straight Arrow Connector 225"/>
          <p:cNvCxnSpPr/>
          <p:nvPr/>
        </p:nvCxnSpPr>
        <p:spPr bwMode="auto">
          <a:xfrm>
            <a:off x="5637483" y="2523516"/>
            <a:ext cx="28743" cy="1792537"/>
          </a:xfrm>
          <a:prstGeom prst="straightConnector1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29" name="Oval 228"/>
          <p:cNvSpPr/>
          <p:nvPr/>
        </p:nvSpPr>
        <p:spPr bwMode="auto">
          <a:xfrm rot="5400000">
            <a:off x="4087450" y="4043930"/>
            <a:ext cx="499744" cy="1429185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6" name="Oval 145"/>
          <p:cNvSpPr/>
          <p:nvPr/>
        </p:nvSpPr>
        <p:spPr bwMode="auto">
          <a:xfrm>
            <a:off x="-104288" y="4881448"/>
            <a:ext cx="2058884" cy="715186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High-amplitude 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SLAMS</a:t>
            </a:r>
          </a:p>
        </p:txBody>
      </p:sp>
      <p:cxnSp>
        <p:nvCxnSpPr>
          <p:cNvPr id="223" name="Straight Arrow Connector 222"/>
          <p:cNvCxnSpPr/>
          <p:nvPr/>
        </p:nvCxnSpPr>
        <p:spPr bwMode="auto">
          <a:xfrm>
            <a:off x="4499660" y="1860016"/>
            <a:ext cx="28743" cy="1792537"/>
          </a:xfrm>
          <a:prstGeom prst="straightConnector1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30" name="Oval 229"/>
          <p:cNvSpPr/>
          <p:nvPr/>
        </p:nvSpPr>
        <p:spPr bwMode="auto">
          <a:xfrm rot="5400000">
            <a:off x="4325011" y="2260988"/>
            <a:ext cx="378041" cy="1124385"/>
          </a:xfrm>
          <a:prstGeom prst="ellipse">
            <a:avLst/>
          </a:prstGeom>
          <a:solidFill>
            <a:srgbClr val="E8E8F8">
              <a:alpha val="50000"/>
            </a:srgb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3" name="Rectangle 232"/>
          <p:cNvSpPr/>
          <p:nvPr/>
        </p:nvSpPr>
        <p:spPr>
          <a:xfrm>
            <a:off x="3176902" y="4982736"/>
            <a:ext cx="2441695" cy="3693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Embedded </a:t>
            </a:r>
            <a:r>
              <a:rPr lang="en-US" b="1" dirty="0" err="1" smtClean="0">
                <a:solidFill>
                  <a:schemeClr val="bg1"/>
                </a:solidFill>
              </a:rPr>
              <a:t>plasmoid</a:t>
            </a:r>
            <a:endParaRPr lang="en-US" b="1" dirty="0">
              <a:solidFill>
                <a:schemeClr val="bg1"/>
              </a:solidFill>
            </a:endParaRPr>
          </a:p>
        </p:txBody>
      </p:sp>
      <p:cxnSp>
        <p:nvCxnSpPr>
          <p:cNvPr id="234" name="Straight Arrow Connector 233"/>
          <p:cNvCxnSpPr/>
          <p:nvPr/>
        </p:nvCxnSpPr>
        <p:spPr bwMode="auto">
          <a:xfrm>
            <a:off x="1145072" y="3823740"/>
            <a:ext cx="0" cy="405126"/>
          </a:xfrm>
          <a:prstGeom prst="straightConnector1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35" name="Straight Arrow Connector 234"/>
          <p:cNvCxnSpPr/>
          <p:nvPr/>
        </p:nvCxnSpPr>
        <p:spPr bwMode="auto">
          <a:xfrm>
            <a:off x="1130701" y="1741863"/>
            <a:ext cx="28743" cy="1792537"/>
          </a:xfrm>
          <a:prstGeom prst="straightConnector1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36" name="Oval 235"/>
          <p:cNvSpPr/>
          <p:nvPr/>
        </p:nvSpPr>
        <p:spPr bwMode="auto">
          <a:xfrm rot="5400000">
            <a:off x="5425087" y="2711592"/>
            <a:ext cx="378041" cy="1124385"/>
          </a:xfrm>
          <a:prstGeom prst="ellipse">
            <a:avLst/>
          </a:prstGeom>
          <a:solidFill>
            <a:srgbClr val="E8E8F8">
              <a:alpha val="50000"/>
            </a:srgb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7" name="Oval 236"/>
          <p:cNvSpPr/>
          <p:nvPr/>
        </p:nvSpPr>
        <p:spPr bwMode="auto">
          <a:xfrm rot="5400000">
            <a:off x="4325011" y="3815667"/>
            <a:ext cx="378041" cy="1124385"/>
          </a:xfrm>
          <a:prstGeom prst="ellipse">
            <a:avLst/>
          </a:prstGeom>
          <a:solidFill>
            <a:srgbClr val="E8E8F8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8" name="Oval 237"/>
          <p:cNvSpPr/>
          <p:nvPr/>
        </p:nvSpPr>
        <p:spPr bwMode="auto">
          <a:xfrm rot="5400000">
            <a:off x="5501000" y="5798658"/>
            <a:ext cx="378041" cy="1124385"/>
          </a:xfrm>
          <a:prstGeom prst="ellipse">
            <a:avLst/>
          </a:prstGeom>
          <a:solidFill>
            <a:srgbClr val="E8E8F8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228" name="Straight Arrow Connector 227"/>
          <p:cNvCxnSpPr/>
          <p:nvPr/>
        </p:nvCxnSpPr>
        <p:spPr bwMode="auto">
          <a:xfrm>
            <a:off x="5664779" y="4436279"/>
            <a:ext cx="28743" cy="1792537"/>
          </a:xfrm>
          <a:prstGeom prst="straightConnector1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39" name="Rectangle 238"/>
          <p:cNvSpPr/>
          <p:nvPr/>
        </p:nvSpPr>
        <p:spPr>
          <a:xfrm>
            <a:off x="5999526" y="5511483"/>
            <a:ext cx="1736374" cy="3693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Fast </a:t>
            </a:r>
            <a:r>
              <a:rPr lang="en-US" b="1" dirty="0" err="1" smtClean="0">
                <a:solidFill>
                  <a:schemeClr val="bg1"/>
                </a:solidFill>
              </a:rPr>
              <a:t>plasmoid</a:t>
            </a:r>
            <a:endParaRPr lang="en-US" b="1" dirty="0">
              <a:solidFill>
                <a:schemeClr val="bg1"/>
              </a:solidFill>
            </a:endParaRPr>
          </a:p>
        </p:txBody>
      </p:sp>
      <p:cxnSp>
        <p:nvCxnSpPr>
          <p:cNvPr id="241" name="Straight Arrow Connector 240"/>
          <p:cNvCxnSpPr/>
          <p:nvPr/>
        </p:nvCxnSpPr>
        <p:spPr bwMode="auto">
          <a:xfrm>
            <a:off x="1899087" y="2648104"/>
            <a:ext cx="28743" cy="1792537"/>
          </a:xfrm>
          <a:prstGeom prst="straightConnector1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2" name="Straight Arrow Connector 241"/>
          <p:cNvCxnSpPr/>
          <p:nvPr/>
        </p:nvCxnSpPr>
        <p:spPr bwMode="auto">
          <a:xfrm>
            <a:off x="1899087" y="4710995"/>
            <a:ext cx="28743" cy="1792537"/>
          </a:xfrm>
          <a:prstGeom prst="straightConnector1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43" name="Rectangle 242"/>
          <p:cNvSpPr/>
          <p:nvPr/>
        </p:nvSpPr>
        <p:spPr>
          <a:xfrm>
            <a:off x="2375436" y="1437561"/>
            <a:ext cx="181029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dirty="0" smtClean="0"/>
              <a:t>Low-amplitude SLAMS (zero velocity w.r.t. to plasma [</a:t>
            </a:r>
            <a:r>
              <a:rPr lang="en-US" dirty="0" err="1" smtClean="0"/>
              <a:t>Behlke</a:t>
            </a:r>
            <a:r>
              <a:rPr lang="en-US" dirty="0" smtClean="0"/>
              <a:t> et al., 2003])</a:t>
            </a:r>
            <a:endParaRPr lang="en-US" dirty="0"/>
          </a:p>
        </p:txBody>
      </p:sp>
      <p:sp>
        <p:nvSpPr>
          <p:cNvPr id="244" name="Rectangle 243"/>
          <p:cNvSpPr/>
          <p:nvPr/>
        </p:nvSpPr>
        <p:spPr>
          <a:xfrm>
            <a:off x="6276468" y="2348195"/>
            <a:ext cx="181029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dirty="0" smtClean="0"/>
              <a:t>Low-amplitude SLAMS (zero velocity w.r.t. to plasma])</a:t>
            </a:r>
            <a:endParaRPr lang="en-US" dirty="0"/>
          </a:p>
        </p:txBody>
      </p:sp>
      <p:cxnSp>
        <p:nvCxnSpPr>
          <p:cNvPr id="145" name="Straight Arrow Connector 144"/>
          <p:cNvCxnSpPr/>
          <p:nvPr/>
        </p:nvCxnSpPr>
        <p:spPr bwMode="auto">
          <a:xfrm>
            <a:off x="1145072" y="4494764"/>
            <a:ext cx="0" cy="405126"/>
          </a:xfrm>
          <a:prstGeom prst="straightConnector1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25" name="Straight Arrow Connector 224"/>
          <p:cNvCxnSpPr/>
          <p:nvPr/>
        </p:nvCxnSpPr>
        <p:spPr bwMode="auto">
          <a:xfrm>
            <a:off x="4514031" y="4542405"/>
            <a:ext cx="0" cy="405126"/>
          </a:xfrm>
          <a:prstGeom prst="straightConnector1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66" name="Oval 165"/>
          <p:cNvSpPr/>
          <p:nvPr/>
        </p:nvSpPr>
        <p:spPr bwMode="auto">
          <a:xfrm rot="5400000">
            <a:off x="8551801" y="4629204"/>
            <a:ext cx="378041" cy="1124385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97" name="Oval 196"/>
          <p:cNvSpPr/>
          <p:nvPr/>
        </p:nvSpPr>
        <p:spPr bwMode="auto">
          <a:xfrm rot="5400000">
            <a:off x="2875927" y="5566486"/>
            <a:ext cx="378041" cy="1124385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05" name="Oval 204"/>
          <p:cNvSpPr/>
          <p:nvPr/>
        </p:nvSpPr>
        <p:spPr bwMode="auto">
          <a:xfrm rot="5400000">
            <a:off x="4363820" y="5650581"/>
            <a:ext cx="378041" cy="1124385"/>
          </a:xfrm>
          <a:prstGeom prst="ellipse">
            <a:avLst/>
          </a:prstGeom>
          <a:solidFill>
            <a:srgbClr val="E8E8F8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217" name="Straight Arrow Connector 216"/>
          <p:cNvCxnSpPr/>
          <p:nvPr/>
        </p:nvCxnSpPr>
        <p:spPr bwMode="auto">
          <a:xfrm>
            <a:off x="4552840" y="6377319"/>
            <a:ext cx="0" cy="405126"/>
          </a:xfrm>
          <a:prstGeom prst="straightConnector1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218" name="Picture 4" descr="kth_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78" r="58159"/>
          <a:stretch>
            <a:fillRect/>
          </a:stretch>
        </p:blipFill>
        <p:spPr bwMode="auto">
          <a:xfrm>
            <a:off x="153987" y="174625"/>
            <a:ext cx="532284" cy="531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2" name="Group 31"/>
          <p:cNvGrpSpPr>
            <a:grpSpLocks/>
          </p:cNvGrpSpPr>
          <p:nvPr/>
        </p:nvGrpSpPr>
        <p:grpSpPr bwMode="auto">
          <a:xfrm>
            <a:off x="0" y="6610350"/>
            <a:ext cx="9144000" cy="247650"/>
            <a:chOff x="0" y="4164"/>
            <a:chExt cx="5760" cy="156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123" name="Rectangle 32"/>
            <p:cNvSpPr>
              <a:spLocks noChangeArrowheads="1"/>
            </p:cNvSpPr>
            <p:nvPr/>
          </p:nvSpPr>
          <p:spPr bwMode="auto">
            <a:xfrm>
              <a:off x="0" y="4164"/>
              <a:ext cx="5760" cy="156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sv-SE"/>
            </a:p>
          </p:txBody>
        </p:sp>
        <p:sp>
          <p:nvSpPr>
            <p:cNvPr id="124" name="Text Box 33"/>
            <p:cNvSpPr txBox="1">
              <a:spLocks noChangeArrowheads="1"/>
            </p:cNvSpPr>
            <p:nvPr/>
          </p:nvSpPr>
          <p:spPr bwMode="auto">
            <a:xfrm>
              <a:off x="82" y="4166"/>
              <a:ext cx="1409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sv-SE" sz="1000" dirty="0" smtClean="0">
                  <a:solidFill>
                    <a:schemeClr val="bg1"/>
                  </a:solidFill>
                </a:rPr>
                <a:t>Solar </a:t>
              </a:r>
              <a:r>
                <a:rPr lang="sv-SE" sz="1000" dirty="0" err="1" smtClean="0">
                  <a:solidFill>
                    <a:schemeClr val="bg1"/>
                  </a:solidFill>
                </a:rPr>
                <a:t>Orbiter</a:t>
              </a:r>
              <a:r>
                <a:rPr lang="sv-SE" sz="1000" dirty="0" smtClean="0">
                  <a:solidFill>
                    <a:schemeClr val="bg1"/>
                  </a:solidFill>
                </a:rPr>
                <a:t> SWT#19, 2017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95009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0" y="112654"/>
            <a:ext cx="9036495" cy="10120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3600"/>
              </a:lnSpc>
            </a:pPr>
            <a:r>
              <a:rPr lang="sv-SE" altLang="en-US" sz="3600" b="1" i="0" dirty="0" smtClean="0">
                <a:latin typeface="Calibri" panose="020F0502020204030204" pitchFamily="34" charset="0"/>
              </a:rPr>
              <a:t>Different </a:t>
            </a:r>
            <a:r>
              <a:rPr lang="sv-SE" altLang="en-US" sz="3600" b="1" i="0" dirty="0" err="1" smtClean="0">
                <a:latin typeface="Calibri" panose="020F0502020204030204" pitchFamily="34" charset="0"/>
              </a:rPr>
              <a:t>nature</a:t>
            </a:r>
            <a:r>
              <a:rPr lang="sv-SE" altLang="en-US" sz="3600" b="1" i="0" dirty="0" smtClean="0">
                <a:latin typeface="Calibri" panose="020F0502020204030204" pitchFamily="34" charset="0"/>
              </a:rPr>
              <a:t> </a:t>
            </a:r>
            <a:r>
              <a:rPr lang="sv-SE" altLang="en-US" sz="3600" b="1" i="0" dirty="0" err="1" smtClean="0">
                <a:latin typeface="Calibri" panose="020F0502020204030204" pitchFamily="34" charset="0"/>
              </a:rPr>
              <a:t>of</a:t>
            </a:r>
            <a:r>
              <a:rPr lang="sv-SE" altLang="en-US" sz="3600" b="1" i="0" dirty="0">
                <a:latin typeface="Calibri" panose="020F0502020204030204" pitchFamily="34" charset="0"/>
              </a:rPr>
              <a:t> </a:t>
            </a:r>
            <a:r>
              <a:rPr lang="sv-SE" altLang="en-US" sz="3600" b="1" i="0" dirty="0" err="1" smtClean="0">
                <a:latin typeface="Calibri" panose="020F0502020204030204" pitchFamily="34" charset="0"/>
              </a:rPr>
              <a:t>quasi-parallel</a:t>
            </a:r>
            <a:r>
              <a:rPr lang="sv-SE" altLang="en-US" sz="3600" b="1" i="0" dirty="0" smtClean="0">
                <a:latin typeface="Calibri" panose="020F0502020204030204" pitchFamily="34" charset="0"/>
              </a:rPr>
              <a:t> </a:t>
            </a:r>
            <a:br>
              <a:rPr lang="sv-SE" altLang="en-US" sz="3600" b="1" i="0" dirty="0" smtClean="0">
                <a:latin typeface="Calibri" panose="020F0502020204030204" pitchFamily="34" charset="0"/>
              </a:rPr>
            </a:br>
            <a:r>
              <a:rPr lang="sv-SE" altLang="en-US" sz="3600" b="1" i="0" dirty="0" err="1" smtClean="0">
                <a:latin typeface="Calibri" panose="020F0502020204030204" pitchFamily="34" charset="0"/>
              </a:rPr>
              <a:t>bow</a:t>
            </a:r>
            <a:r>
              <a:rPr lang="sv-SE" altLang="en-US" sz="3600" b="1" i="0" dirty="0" smtClean="0">
                <a:latin typeface="Calibri" panose="020F0502020204030204" pitchFamily="34" charset="0"/>
              </a:rPr>
              <a:t> </a:t>
            </a:r>
            <a:r>
              <a:rPr lang="sv-SE" altLang="en-US" sz="3600" b="1" i="0" dirty="0" err="1" smtClean="0">
                <a:latin typeface="Calibri" panose="020F0502020204030204" pitchFamily="34" charset="0"/>
              </a:rPr>
              <a:t>shock</a:t>
            </a:r>
            <a:r>
              <a:rPr lang="sv-SE" altLang="en-US" sz="3600" b="1" i="0" dirty="0" smtClean="0">
                <a:latin typeface="Calibri" panose="020F0502020204030204" pitchFamily="34" charset="0"/>
              </a:rPr>
              <a:t> on Earth and Mercury</a:t>
            </a:r>
            <a:endParaRPr lang="en-US" altLang="en-US" sz="3600" b="1" i="0" dirty="0">
              <a:latin typeface="Calibri" panose="020F0502020204030204" pitchFamily="34" charset="0"/>
            </a:endParaRPr>
          </a:p>
        </p:txBody>
      </p:sp>
      <p:pic>
        <p:nvPicPr>
          <p:cNvPr id="57" name="Picture 56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8" t="17531" r="8429" b="4163"/>
          <a:stretch/>
        </p:blipFill>
        <p:spPr bwMode="auto">
          <a:xfrm>
            <a:off x="245660" y="1405716"/>
            <a:ext cx="8584441" cy="530215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pSp>
        <p:nvGrpSpPr>
          <p:cNvPr id="7" name="Group 6"/>
          <p:cNvGrpSpPr>
            <a:grpSpLocks/>
          </p:cNvGrpSpPr>
          <p:nvPr/>
        </p:nvGrpSpPr>
        <p:grpSpPr bwMode="auto">
          <a:xfrm>
            <a:off x="0" y="6610350"/>
            <a:ext cx="9144000" cy="247650"/>
            <a:chOff x="0" y="4164"/>
            <a:chExt cx="5760" cy="156"/>
          </a:xfrm>
          <a:solidFill>
            <a:srgbClr val="FFC000"/>
          </a:solidFill>
        </p:grpSpPr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0" y="4164"/>
              <a:ext cx="5760" cy="156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sv-SE"/>
            </a:p>
          </p:txBody>
        </p:sp>
        <p:sp>
          <p:nvSpPr>
            <p:cNvPr id="9" name="Text Box 8"/>
            <p:cNvSpPr txBox="1">
              <a:spLocks noChangeArrowheads="1"/>
            </p:cNvSpPr>
            <p:nvPr/>
          </p:nvSpPr>
          <p:spPr bwMode="auto">
            <a:xfrm>
              <a:off x="82" y="4166"/>
              <a:ext cx="1409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sv-SE" sz="1000" dirty="0" smtClean="0"/>
                <a:t>Solar </a:t>
              </a:r>
              <a:r>
                <a:rPr lang="sv-SE" sz="1000" dirty="0" err="1" smtClean="0"/>
                <a:t>Orbiter</a:t>
              </a:r>
              <a:r>
                <a:rPr lang="sv-SE" sz="1000" dirty="0" smtClean="0"/>
                <a:t> SWT#19, 2017</a:t>
              </a:r>
              <a:endParaRPr lang="en-US" sz="1000" dirty="0"/>
            </a:p>
          </p:txBody>
        </p:sp>
      </p:grpSp>
      <p:pic>
        <p:nvPicPr>
          <p:cNvPr id="10" name="Picture 4" descr="kth_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78" r="58159"/>
          <a:stretch>
            <a:fillRect/>
          </a:stretch>
        </p:blipFill>
        <p:spPr bwMode="auto">
          <a:xfrm>
            <a:off x="153987" y="174625"/>
            <a:ext cx="532284" cy="531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9481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883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1720771"/>
            <a:ext cx="9144000" cy="1162220"/>
          </a:xfrm>
        </p:spPr>
        <p:txBody>
          <a:bodyPr/>
          <a:lstStyle/>
          <a:p>
            <a:r>
              <a:rPr lang="sv-SE" altLang="en-US" sz="66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MMS observations</a:t>
            </a:r>
            <a:endParaRPr lang="en-US" altLang="en-US" sz="6600" b="1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18" name="Text Box 33"/>
          <p:cNvSpPr txBox="1">
            <a:spLocks noChangeArrowheads="1"/>
          </p:cNvSpPr>
          <p:nvPr/>
        </p:nvSpPr>
        <p:spPr bwMode="auto">
          <a:xfrm>
            <a:off x="130175" y="6613525"/>
            <a:ext cx="2236788" cy="24447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sv-SE" sz="1000" dirty="0" smtClean="0">
                <a:solidFill>
                  <a:schemeClr val="bg1"/>
                </a:solidFill>
              </a:rPr>
              <a:t>Solar </a:t>
            </a:r>
            <a:r>
              <a:rPr lang="sv-SE" sz="1000" dirty="0" err="1" smtClean="0">
                <a:solidFill>
                  <a:schemeClr val="bg1"/>
                </a:solidFill>
              </a:rPr>
              <a:t>Orbiter</a:t>
            </a:r>
            <a:r>
              <a:rPr lang="sv-SE" sz="1000" dirty="0" smtClean="0">
                <a:solidFill>
                  <a:schemeClr val="bg1"/>
                </a:solidFill>
              </a:rPr>
              <a:t> SWT#19, 2017</a:t>
            </a:r>
            <a:endParaRPr lang="en-US" sz="1000" dirty="0">
              <a:solidFill>
                <a:schemeClr val="bg1"/>
              </a:solidFill>
            </a:endParaRPr>
          </a:p>
        </p:txBody>
      </p:sp>
      <p:grpSp>
        <p:nvGrpSpPr>
          <p:cNvPr id="20" name="Group 31"/>
          <p:cNvGrpSpPr>
            <a:grpSpLocks/>
          </p:cNvGrpSpPr>
          <p:nvPr/>
        </p:nvGrpSpPr>
        <p:grpSpPr bwMode="auto">
          <a:xfrm>
            <a:off x="0" y="6610350"/>
            <a:ext cx="9144000" cy="247650"/>
            <a:chOff x="0" y="4164"/>
            <a:chExt cx="5760" cy="156"/>
          </a:xfrm>
        </p:grpSpPr>
        <p:sp>
          <p:nvSpPr>
            <p:cNvPr id="21" name="Rectangle 32"/>
            <p:cNvSpPr>
              <a:spLocks noChangeArrowheads="1"/>
            </p:cNvSpPr>
            <p:nvPr/>
          </p:nvSpPr>
          <p:spPr bwMode="auto">
            <a:xfrm>
              <a:off x="0" y="4164"/>
              <a:ext cx="5760" cy="156"/>
            </a:xfrm>
            <a:prstGeom prst="rect">
              <a:avLst/>
            </a:prstGeom>
            <a:solidFill>
              <a:srgbClr val="808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sv-SE"/>
            </a:p>
          </p:txBody>
        </p:sp>
        <p:sp>
          <p:nvSpPr>
            <p:cNvPr id="22" name="Text Box 33"/>
            <p:cNvSpPr txBox="1">
              <a:spLocks noChangeArrowheads="1"/>
            </p:cNvSpPr>
            <p:nvPr/>
          </p:nvSpPr>
          <p:spPr bwMode="auto">
            <a:xfrm>
              <a:off x="82" y="4166"/>
              <a:ext cx="1409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00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sv-SE" sz="1000" dirty="0" smtClean="0">
                  <a:solidFill>
                    <a:schemeClr val="bg1"/>
                  </a:solidFill>
                </a:rPr>
                <a:t>Solar </a:t>
              </a:r>
              <a:r>
                <a:rPr lang="sv-SE" sz="1000" dirty="0" err="1" smtClean="0">
                  <a:solidFill>
                    <a:schemeClr val="bg1"/>
                  </a:solidFill>
                </a:rPr>
                <a:t>Orbiter</a:t>
              </a:r>
              <a:r>
                <a:rPr lang="sv-SE" sz="1000" dirty="0" smtClean="0">
                  <a:solidFill>
                    <a:schemeClr val="bg1"/>
                  </a:solidFill>
                </a:rPr>
                <a:t> SWT#19, 2017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8" name="Picture 4" descr="kth_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78" r="58159"/>
          <a:stretch>
            <a:fillRect/>
          </a:stretch>
        </p:blipFill>
        <p:spPr bwMode="auto">
          <a:xfrm>
            <a:off x="153987" y="174625"/>
            <a:ext cx="532284" cy="531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5237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lasp.colorado.edu/mms/sdc/public/data/sdc/mms_orbit_plots/mms_orbit_plot_2015111410000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4624"/>
            <a:ext cx="6768752" cy="6768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Group 31"/>
          <p:cNvGrpSpPr>
            <a:grpSpLocks/>
          </p:cNvGrpSpPr>
          <p:nvPr/>
        </p:nvGrpSpPr>
        <p:grpSpPr bwMode="auto">
          <a:xfrm>
            <a:off x="0" y="6610350"/>
            <a:ext cx="9144000" cy="247650"/>
            <a:chOff x="0" y="4164"/>
            <a:chExt cx="5760" cy="156"/>
          </a:xfrm>
        </p:grpSpPr>
        <p:sp>
          <p:nvSpPr>
            <p:cNvPr id="4" name="Rectangle 32"/>
            <p:cNvSpPr>
              <a:spLocks noChangeArrowheads="1"/>
            </p:cNvSpPr>
            <p:nvPr/>
          </p:nvSpPr>
          <p:spPr bwMode="auto">
            <a:xfrm>
              <a:off x="0" y="4164"/>
              <a:ext cx="5760" cy="156"/>
            </a:xfrm>
            <a:prstGeom prst="rect">
              <a:avLst/>
            </a:prstGeom>
            <a:solidFill>
              <a:srgbClr val="808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sv-SE"/>
            </a:p>
          </p:txBody>
        </p:sp>
        <p:sp>
          <p:nvSpPr>
            <p:cNvPr id="5" name="Text Box 33"/>
            <p:cNvSpPr txBox="1">
              <a:spLocks noChangeArrowheads="1"/>
            </p:cNvSpPr>
            <p:nvPr/>
          </p:nvSpPr>
          <p:spPr bwMode="auto">
            <a:xfrm>
              <a:off x="82" y="4166"/>
              <a:ext cx="1409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00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sv-SE" sz="1000" dirty="0" smtClean="0">
                  <a:solidFill>
                    <a:schemeClr val="bg1"/>
                  </a:solidFill>
                </a:rPr>
                <a:t>Solar </a:t>
              </a:r>
              <a:r>
                <a:rPr lang="sv-SE" sz="1000" dirty="0" err="1" smtClean="0">
                  <a:solidFill>
                    <a:schemeClr val="bg1"/>
                  </a:solidFill>
                </a:rPr>
                <a:t>Orbiter</a:t>
              </a:r>
              <a:r>
                <a:rPr lang="sv-SE" sz="1000" dirty="0" smtClean="0">
                  <a:solidFill>
                    <a:schemeClr val="bg1"/>
                  </a:solidFill>
                </a:rPr>
                <a:t> SWT#19, 2017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6" name="Picture 4" descr="kth_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78" r="58159"/>
          <a:stretch>
            <a:fillRect/>
          </a:stretch>
        </p:blipFill>
        <p:spPr bwMode="auto">
          <a:xfrm>
            <a:off x="153987" y="174625"/>
            <a:ext cx="532284" cy="531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0342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7457" y="84957"/>
            <a:ext cx="5929086" cy="66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AutoShape 3" descr="https://lasp.colorado.edu/mms/sdc/about/browse/sdc/ql/fpi_mms3_summ/2015/11/19/ql_fpi_mms3_summ_20151119_0000_0360.png"/>
          <p:cNvSpPr>
            <a:spLocks noChangeAspect="1" noChangeArrowheads="1"/>
          </p:cNvSpPr>
          <p:nvPr/>
        </p:nvSpPr>
        <p:spPr bwMode="auto">
          <a:xfrm>
            <a:off x="63500" y="-136525"/>
            <a:ext cx="5705475" cy="6419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5" name="Straight Connector 4"/>
          <p:cNvCxnSpPr/>
          <p:nvPr/>
        </p:nvCxnSpPr>
        <p:spPr>
          <a:xfrm>
            <a:off x="4299857" y="435428"/>
            <a:ext cx="8289" cy="563049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31"/>
          <p:cNvGrpSpPr>
            <a:grpSpLocks/>
          </p:cNvGrpSpPr>
          <p:nvPr/>
        </p:nvGrpSpPr>
        <p:grpSpPr bwMode="auto">
          <a:xfrm>
            <a:off x="0" y="6610350"/>
            <a:ext cx="9144000" cy="247650"/>
            <a:chOff x="0" y="4164"/>
            <a:chExt cx="5760" cy="156"/>
          </a:xfrm>
        </p:grpSpPr>
        <p:sp>
          <p:nvSpPr>
            <p:cNvPr id="7" name="Rectangle 32"/>
            <p:cNvSpPr>
              <a:spLocks noChangeArrowheads="1"/>
            </p:cNvSpPr>
            <p:nvPr/>
          </p:nvSpPr>
          <p:spPr bwMode="auto">
            <a:xfrm>
              <a:off x="0" y="4164"/>
              <a:ext cx="5760" cy="156"/>
            </a:xfrm>
            <a:prstGeom prst="rect">
              <a:avLst/>
            </a:prstGeom>
            <a:solidFill>
              <a:srgbClr val="808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sv-SE"/>
            </a:p>
          </p:txBody>
        </p:sp>
        <p:sp>
          <p:nvSpPr>
            <p:cNvPr id="8" name="Text Box 33"/>
            <p:cNvSpPr txBox="1">
              <a:spLocks noChangeArrowheads="1"/>
            </p:cNvSpPr>
            <p:nvPr/>
          </p:nvSpPr>
          <p:spPr bwMode="auto">
            <a:xfrm>
              <a:off x="82" y="4166"/>
              <a:ext cx="1409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00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sv-SE" sz="1000" dirty="0" smtClean="0">
                  <a:solidFill>
                    <a:schemeClr val="bg1"/>
                  </a:solidFill>
                </a:rPr>
                <a:t>Solar </a:t>
              </a:r>
              <a:r>
                <a:rPr lang="sv-SE" sz="1000" dirty="0" err="1" smtClean="0">
                  <a:solidFill>
                    <a:schemeClr val="bg1"/>
                  </a:solidFill>
                </a:rPr>
                <a:t>Orbiter</a:t>
              </a:r>
              <a:r>
                <a:rPr lang="sv-SE" sz="1000" dirty="0" smtClean="0">
                  <a:solidFill>
                    <a:schemeClr val="bg1"/>
                  </a:solidFill>
                </a:rPr>
                <a:t> SWT#19, 2017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9" name="Picture 4" descr="kth_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78" r="58159"/>
          <a:stretch>
            <a:fillRect/>
          </a:stretch>
        </p:blipFill>
        <p:spPr bwMode="auto">
          <a:xfrm>
            <a:off x="153987" y="174625"/>
            <a:ext cx="532284" cy="531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4131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81"/>
          <a:stretch/>
        </p:blipFill>
        <p:spPr bwMode="auto">
          <a:xfrm>
            <a:off x="4632127" y="-8243"/>
            <a:ext cx="4511873" cy="6803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72"/>
          <a:stretch/>
        </p:blipFill>
        <p:spPr bwMode="auto">
          <a:xfrm>
            <a:off x="35497" y="-17755"/>
            <a:ext cx="4830418" cy="681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Oval 3"/>
          <p:cNvSpPr/>
          <p:nvPr/>
        </p:nvSpPr>
        <p:spPr>
          <a:xfrm>
            <a:off x="1907704" y="2072546"/>
            <a:ext cx="185057" cy="16328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200" dirty="0" smtClean="0">
                <a:solidFill>
                  <a:sysClr val="windowText" lastClr="000000"/>
                </a:solidFill>
              </a:rPr>
              <a:t>1</a:t>
            </a:r>
            <a:endParaRPr lang="en-US" sz="1200" dirty="0">
              <a:solidFill>
                <a:sysClr val="windowText" lastClr="000000"/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2473737" y="2039885"/>
            <a:ext cx="185057" cy="16328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200" dirty="0">
                <a:solidFill>
                  <a:sysClr val="windowText" lastClr="000000"/>
                </a:solidFill>
              </a:rPr>
              <a:t>2</a:t>
            </a:r>
            <a:endParaRPr lang="en-US" sz="1200" dirty="0">
              <a:solidFill>
                <a:sysClr val="windowText" lastClr="000000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3059832" y="2257602"/>
            <a:ext cx="185057" cy="16328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200" dirty="0" smtClean="0">
                <a:solidFill>
                  <a:sysClr val="windowText" lastClr="000000"/>
                </a:solidFill>
              </a:rPr>
              <a:t>3</a:t>
            </a:r>
            <a:endParaRPr lang="en-US" sz="1200" dirty="0">
              <a:solidFill>
                <a:sysClr val="windowText" lastClr="000000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5935895" y="2091816"/>
            <a:ext cx="185057" cy="16328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200" dirty="0" smtClean="0">
                <a:solidFill>
                  <a:sysClr val="windowText" lastClr="000000"/>
                </a:solidFill>
              </a:rPr>
              <a:t>1</a:t>
            </a:r>
            <a:endParaRPr lang="en-US" sz="1200" dirty="0">
              <a:solidFill>
                <a:sysClr val="windowText" lastClr="000000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7380312" y="2060848"/>
            <a:ext cx="185057" cy="16328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200" dirty="0">
                <a:solidFill>
                  <a:sysClr val="windowText" lastClr="000000"/>
                </a:solidFill>
              </a:rPr>
              <a:t>2</a:t>
            </a:r>
            <a:endParaRPr lang="en-US" sz="1200" dirty="0">
              <a:solidFill>
                <a:sysClr val="windowText" lastClr="000000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8388424" y="2276872"/>
            <a:ext cx="185057" cy="16328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200" dirty="0" smtClean="0">
                <a:solidFill>
                  <a:sysClr val="windowText" lastClr="000000"/>
                </a:solidFill>
              </a:rPr>
              <a:t>3</a:t>
            </a:r>
            <a:endParaRPr lang="en-US" sz="1200" dirty="0">
              <a:solidFill>
                <a:sysClr val="windowText" lastClr="000000"/>
              </a:solidFill>
            </a:endParaRPr>
          </a:p>
        </p:txBody>
      </p:sp>
      <p:grpSp>
        <p:nvGrpSpPr>
          <p:cNvPr id="10" name="Group 31"/>
          <p:cNvGrpSpPr>
            <a:grpSpLocks/>
          </p:cNvGrpSpPr>
          <p:nvPr/>
        </p:nvGrpSpPr>
        <p:grpSpPr bwMode="auto">
          <a:xfrm>
            <a:off x="0" y="6610350"/>
            <a:ext cx="9144000" cy="247650"/>
            <a:chOff x="0" y="4164"/>
            <a:chExt cx="5760" cy="156"/>
          </a:xfrm>
        </p:grpSpPr>
        <p:sp>
          <p:nvSpPr>
            <p:cNvPr id="11" name="Rectangle 32"/>
            <p:cNvSpPr>
              <a:spLocks noChangeArrowheads="1"/>
            </p:cNvSpPr>
            <p:nvPr/>
          </p:nvSpPr>
          <p:spPr bwMode="auto">
            <a:xfrm>
              <a:off x="0" y="4164"/>
              <a:ext cx="5760" cy="156"/>
            </a:xfrm>
            <a:prstGeom prst="rect">
              <a:avLst/>
            </a:prstGeom>
            <a:solidFill>
              <a:srgbClr val="808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sv-SE"/>
            </a:p>
          </p:txBody>
        </p:sp>
        <p:sp>
          <p:nvSpPr>
            <p:cNvPr id="12" name="Text Box 33"/>
            <p:cNvSpPr txBox="1">
              <a:spLocks noChangeArrowheads="1"/>
            </p:cNvSpPr>
            <p:nvPr/>
          </p:nvSpPr>
          <p:spPr bwMode="auto">
            <a:xfrm>
              <a:off x="82" y="4166"/>
              <a:ext cx="1409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00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sv-SE" sz="1000" dirty="0" smtClean="0">
                  <a:solidFill>
                    <a:schemeClr val="bg1"/>
                  </a:solidFill>
                </a:rPr>
                <a:t>Solar </a:t>
              </a:r>
              <a:r>
                <a:rPr lang="sv-SE" sz="1000" dirty="0" err="1" smtClean="0">
                  <a:solidFill>
                    <a:schemeClr val="bg1"/>
                  </a:solidFill>
                </a:rPr>
                <a:t>Orbiter</a:t>
              </a:r>
              <a:r>
                <a:rPr lang="sv-SE" sz="1000" dirty="0" smtClean="0">
                  <a:solidFill>
                    <a:schemeClr val="bg1"/>
                  </a:solidFill>
                </a:rPr>
                <a:t> SWT#19, 2017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00984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883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1720771"/>
            <a:ext cx="9144000" cy="1162220"/>
          </a:xfrm>
        </p:spPr>
        <p:txBody>
          <a:bodyPr/>
          <a:lstStyle/>
          <a:p>
            <a:r>
              <a:rPr lang="sv-SE" altLang="en-US" sz="6600" b="1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Background</a:t>
            </a:r>
            <a:endParaRPr lang="en-US" altLang="en-US" sz="6600" b="1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18" name="Text Box 33"/>
          <p:cNvSpPr txBox="1">
            <a:spLocks noChangeArrowheads="1"/>
          </p:cNvSpPr>
          <p:nvPr/>
        </p:nvSpPr>
        <p:spPr bwMode="auto">
          <a:xfrm>
            <a:off x="130175" y="6613525"/>
            <a:ext cx="2236788" cy="24447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sv-SE" sz="1000" dirty="0" smtClean="0">
                <a:solidFill>
                  <a:schemeClr val="bg1"/>
                </a:solidFill>
              </a:rPr>
              <a:t>Solar </a:t>
            </a:r>
            <a:r>
              <a:rPr lang="sv-SE" sz="1000" dirty="0" err="1" smtClean="0">
                <a:solidFill>
                  <a:schemeClr val="bg1"/>
                </a:solidFill>
              </a:rPr>
              <a:t>Orbiter</a:t>
            </a:r>
            <a:r>
              <a:rPr lang="sv-SE" sz="1000" dirty="0" smtClean="0">
                <a:solidFill>
                  <a:schemeClr val="bg1"/>
                </a:solidFill>
              </a:rPr>
              <a:t> SWT#19, 2017</a:t>
            </a:r>
            <a:endParaRPr lang="en-US" sz="1000" dirty="0">
              <a:solidFill>
                <a:schemeClr val="bg1"/>
              </a:solidFill>
            </a:endParaRPr>
          </a:p>
        </p:txBody>
      </p:sp>
      <p:pic>
        <p:nvPicPr>
          <p:cNvPr id="19" name="Picture 4" descr="kth_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78" r="58159"/>
          <a:stretch>
            <a:fillRect/>
          </a:stretch>
        </p:blipFill>
        <p:spPr bwMode="auto">
          <a:xfrm>
            <a:off x="153987" y="174625"/>
            <a:ext cx="532284" cy="531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0" name="Group 31"/>
          <p:cNvGrpSpPr>
            <a:grpSpLocks/>
          </p:cNvGrpSpPr>
          <p:nvPr/>
        </p:nvGrpSpPr>
        <p:grpSpPr bwMode="auto">
          <a:xfrm>
            <a:off x="0" y="6610350"/>
            <a:ext cx="9144000" cy="247650"/>
            <a:chOff x="0" y="4164"/>
            <a:chExt cx="5760" cy="156"/>
          </a:xfrm>
        </p:grpSpPr>
        <p:sp>
          <p:nvSpPr>
            <p:cNvPr id="21" name="Rectangle 32"/>
            <p:cNvSpPr>
              <a:spLocks noChangeArrowheads="1"/>
            </p:cNvSpPr>
            <p:nvPr/>
          </p:nvSpPr>
          <p:spPr bwMode="auto">
            <a:xfrm>
              <a:off x="0" y="4164"/>
              <a:ext cx="5760" cy="156"/>
            </a:xfrm>
            <a:prstGeom prst="rect">
              <a:avLst/>
            </a:prstGeom>
            <a:solidFill>
              <a:srgbClr val="0056A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sv-SE"/>
            </a:p>
          </p:txBody>
        </p:sp>
        <p:sp>
          <p:nvSpPr>
            <p:cNvPr id="22" name="Text Box 33"/>
            <p:cNvSpPr txBox="1">
              <a:spLocks noChangeArrowheads="1"/>
            </p:cNvSpPr>
            <p:nvPr/>
          </p:nvSpPr>
          <p:spPr bwMode="auto">
            <a:xfrm>
              <a:off x="82" y="4166"/>
              <a:ext cx="1409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00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sv-SE" sz="1000" dirty="0" smtClean="0">
                  <a:solidFill>
                    <a:schemeClr val="bg1"/>
                  </a:solidFill>
                </a:rPr>
                <a:t>Solar </a:t>
              </a:r>
              <a:r>
                <a:rPr lang="sv-SE" sz="1000" dirty="0" err="1" smtClean="0">
                  <a:solidFill>
                    <a:schemeClr val="bg1"/>
                  </a:solidFill>
                </a:rPr>
                <a:t>Orbiter</a:t>
              </a:r>
              <a:r>
                <a:rPr lang="sv-SE" sz="1000" dirty="0" smtClean="0">
                  <a:solidFill>
                    <a:schemeClr val="bg1"/>
                  </a:solidFill>
                </a:rPr>
                <a:t> SWT#19, 2017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66194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0971" y="36394"/>
            <a:ext cx="6769455" cy="67562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6013" y="462649"/>
            <a:ext cx="268287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802" y="435663"/>
            <a:ext cx="268287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4414" y="717104"/>
            <a:ext cx="268288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grpSp>
        <p:nvGrpSpPr>
          <p:cNvPr id="6" name="Group 31"/>
          <p:cNvGrpSpPr>
            <a:grpSpLocks/>
          </p:cNvGrpSpPr>
          <p:nvPr/>
        </p:nvGrpSpPr>
        <p:grpSpPr bwMode="auto">
          <a:xfrm>
            <a:off x="0" y="6610350"/>
            <a:ext cx="9144000" cy="247650"/>
            <a:chOff x="0" y="4164"/>
            <a:chExt cx="5760" cy="156"/>
          </a:xfrm>
        </p:grpSpPr>
        <p:sp>
          <p:nvSpPr>
            <p:cNvPr id="7" name="Rectangle 32"/>
            <p:cNvSpPr>
              <a:spLocks noChangeArrowheads="1"/>
            </p:cNvSpPr>
            <p:nvPr/>
          </p:nvSpPr>
          <p:spPr bwMode="auto">
            <a:xfrm>
              <a:off x="0" y="4164"/>
              <a:ext cx="5760" cy="156"/>
            </a:xfrm>
            <a:prstGeom prst="rect">
              <a:avLst/>
            </a:prstGeom>
            <a:solidFill>
              <a:srgbClr val="808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sv-SE"/>
            </a:p>
          </p:txBody>
        </p:sp>
        <p:sp>
          <p:nvSpPr>
            <p:cNvPr id="8" name="Text Box 33"/>
            <p:cNvSpPr txBox="1">
              <a:spLocks noChangeArrowheads="1"/>
            </p:cNvSpPr>
            <p:nvPr/>
          </p:nvSpPr>
          <p:spPr bwMode="auto">
            <a:xfrm>
              <a:off x="82" y="4166"/>
              <a:ext cx="1409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00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sv-SE" sz="1000" dirty="0" smtClean="0">
                  <a:solidFill>
                    <a:schemeClr val="bg1"/>
                  </a:solidFill>
                </a:rPr>
                <a:t>Solar </a:t>
              </a:r>
              <a:r>
                <a:rPr lang="sv-SE" sz="1000" dirty="0" err="1" smtClean="0">
                  <a:solidFill>
                    <a:schemeClr val="bg1"/>
                  </a:solidFill>
                </a:rPr>
                <a:t>Orbiter</a:t>
              </a:r>
              <a:r>
                <a:rPr lang="sv-SE" sz="1000" dirty="0" smtClean="0">
                  <a:solidFill>
                    <a:schemeClr val="bg1"/>
                  </a:solidFill>
                </a:rPr>
                <a:t> SWT#19, 2017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06024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L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6028" y="21768"/>
            <a:ext cx="5062721" cy="6749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grpSp>
        <p:nvGrpSpPr>
          <p:cNvPr id="3" name="Group 31"/>
          <p:cNvGrpSpPr>
            <a:grpSpLocks/>
          </p:cNvGrpSpPr>
          <p:nvPr/>
        </p:nvGrpSpPr>
        <p:grpSpPr bwMode="auto">
          <a:xfrm>
            <a:off x="0" y="6610350"/>
            <a:ext cx="9144000" cy="247650"/>
            <a:chOff x="0" y="4164"/>
            <a:chExt cx="5760" cy="156"/>
          </a:xfrm>
        </p:grpSpPr>
        <p:sp>
          <p:nvSpPr>
            <p:cNvPr id="4" name="Rectangle 32"/>
            <p:cNvSpPr>
              <a:spLocks noChangeArrowheads="1"/>
            </p:cNvSpPr>
            <p:nvPr/>
          </p:nvSpPr>
          <p:spPr bwMode="auto">
            <a:xfrm>
              <a:off x="0" y="4164"/>
              <a:ext cx="5760" cy="156"/>
            </a:xfrm>
            <a:prstGeom prst="rect">
              <a:avLst/>
            </a:prstGeom>
            <a:solidFill>
              <a:srgbClr val="808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sv-SE"/>
            </a:p>
          </p:txBody>
        </p:sp>
        <p:sp>
          <p:nvSpPr>
            <p:cNvPr id="5" name="Text Box 33"/>
            <p:cNvSpPr txBox="1">
              <a:spLocks noChangeArrowheads="1"/>
            </p:cNvSpPr>
            <p:nvPr/>
          </p:nvSpPr>
          <p:spPr bwMode="auto">
            <a:xfrm>
              <a:off x="82" y="4166"/>
              <a:ext cx="1409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00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sv-SE" sz="1000" dirty="0" smtClean="0">
                  <a:solidFill>
                    <a:schemeClr val="bg1"/>
                  </a:solidFill>
                </a:rPr>
                <a:t>Solar </a:t>
              </a:r>
              <a:r>
                <a:rPr lang="sv-SE" sz="1000" dirty="0" err="1" smtClean="0">
                  <a:solidFill>
                    <a:schemeClr val="bg1"/>
                  </a:solidFill>
                </a:rPr>
                <a:t>Orbiter</a:t>
              </a:r>
              <a:r>
                <a:rPr lang="sv-SE" sz="1000" dirty="0" smtClean="0">
                  <a:solidFill>
                    <a:schemeClr val="bg1"/>
                  </a:solidFill>
                </a:rPr>
                <a:t> SWT#19, 2017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10" name="Oval 9"/>
          <p:cNvSpPr/>
          <p:nvPr/>
        </p:nvSpPr>
        <p:spPr>
          <a:xfrm>
            <a:off x="3540561" y="2812774"/>
            <a:ext cx="185057" cy="16328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200" dirty="0" smtClean="0">
                <a:solidFill>
                  <a:sysClr val="windowText" lastClr="000000"/>
                </a:solidFill>
              </a:rPr>
              <a:t>1</a:t>
            </a:r>
            <a:endParaRPr lang="en-US" sz="1200" dirty="0">
              <a:solidFill>
                <a:sysClr val="windowText" lastClr="000000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4302542" y="2780113"/>
            <a:ext cx="185057" cy="16328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200" dirty="0">
                <a:solidFill>
                  <a:sysClr val="windowText" lastClr="000000"/>
                </a:solidFill>
              </a:rPr>
              <a:t>2</a:t>
            </a:r>
            <a:endParaRPr lang="en-US" sz="1200" dirty="0">
              <a:solidFill>
                <a:sysClr val="windowText" lastClr="000000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>
            <a:off x="4855979" y="3117576"/>
            <a:ext cx="185057" cy="16328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200" dirty="0" smtClean="0">
                <a:solidFill>
                  <a:sysClr val="windowText" lastClr="000000"/>
                </a:solidFill>
              </a:rPr>
              <a:t>3</a:t>
            </a:r>
            <a:endParaRPr lang="en-US" sz="120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2286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27" r="7710"/>
          <a:stretch/>
        </p:blipFill>
        <p:spPr bwMode="auto">
          <a:xfrm>
            <a:off x="611560" y="106891"/>
            <a:ext cx="7948803" cy="67064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33062" y="44624"/>
            <a:ext cx="26748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/>
              <a:t>LF, DC </a:t>
            </a:r>
            <a:r>
              <a:rPr lang="sv-SE" dirty="0" err="1" smtClean="0"/>
              <a:t>removed</a:t>
            </a:r>
            <a:endParaRPr lang="sv-SE" dirty="0" smtClean="0"/>
          </a:p>
        </p:txBody>
      </p:sp>
      <p:sp>
        <p:nvSpPr>
          <p:cNvPr id="4" name="Oval 3"/>
          <p:cNvSpPr/>
          <p:nvPr/>
        </p:nvSpPr>
        <p:spPr>
          <a:xfrm>
            <a:off x="4788024" y="620688"/>
            <a:ext cx="185057" cy="16328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200" dirty="0" smtClean="0">
                <a:solidFill>
                  <a:sysClr val="windowText" lastClr="000000"/>
                </a:solidFill>
              </a:rPr>
              <a:t>1</a:t>
            </a:r>
            <a:endParaRPr lang="en-US" sz="1200" dirty="0">
              <a:solidFill>
                <a:sysClr val="windowText" lastClr="000000"/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6084168" y="620688"/>
            <a:ext cx="185057" cy="16328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200" dirty="0">
                <a:solidFill>
                  <a:sysClr val="windowText" lastClr="000000"/>
                </a:solidFill>
              </a:rPr>
              <a:t>2</a:t>
            </a:r>
            <a:endParaRPr lang="en-US" sz="1200" dirty="0">
              <a:solidFill>
                <a:sysClr val="windowText" lastClr="000000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6948264" y="548680"/>
            <a:ext cx="185057" cy="16328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200" dirty="0" smtClean="0">
                <a:solidFill>
                  <a:sysClr val="windowText" lastClr="000000"/>
                </a:solidFill>
              </a:rPr>
              <a:t>3</a:t>
            </a:r>
            <a:endParaRPr lang="en-US" sz="1200" dirty="0">
              <a:solidFill>
                <a:sysClr val="windowText" lastClr="000000"/>
              </a:solidFill>
            </a:endParaRPr>
          </a:p>
        </p:txBody>
      </p:sp>
      <p:grpSp>
        <p:nvGrpSpPr>
          <p:cNvPr id="7" name="Group 31"/>
          <p:cNvGrpSpPr>
            <a:grpSpLocks/>
          </p:cNvGrpSpPr>
          <p:nvPr/>
        </p:nvGrpSpPr>
        <p:grpSpPr bwMode="auto">
          <a:xfrm>
            <a:off x="0" y="6610350"/>
            <a:ext cx="9144000" cy="247650"/>
            <a:chOff x="0" y="4164"/>
            <a:chExt cx="5760" cy="156"/>
          </a:xfrm>
        </p:grpSpPr>
        <p:sp>
          <p:nvSpPr>
            <p:cNvPr id="8" name="Rectangle 32"/>
            <p:cNvSpPr>
              <a:spLocks noChangeArrowheads="1"/>
            </p:cNvSpPr>
            <p:nvPr/>
          </p:nvSpPr>
          <p:spPr bwMode="auto">
            <a:xfrm>
              <a:off x="0" y="4164"/>
              <a:ext cx="5760" cy="156"/>
            </a:xfrm>
            <a:prstGeom prst="rect">
              <a:avLst/>
            </a:prstGeom>
            <a:solidFill>
              <a:srgbClr val="808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sv-SE"/>
            </a:p>
          </p:txBody>
        </p:sp>
        <p:sp>
          <p:nvSpPr>
            <p:cNvPr id="9" name="Text Box 33"/>
            <p:cNvSpPr txBox="1">
              <a:spLocks noChangeArrowheads="1"/>
            </p:cNvSpPr>
            <p:nvPr/>
          </p:nvSpPr>
          <p:spPr bwMode="auto">
            <a:xfrm>
              <a:off x="82" y="4166"/>
              <a:ext cx="1409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00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sv-SE" sz="1000" dirty="0" smtClean="0">
                  <a:solidFill>
                    <a:schemeClr val="bg1"/>
                  </a:solidFill>
                </a:rPr>
                <a:t>Solar </a:t>
              </a:r>
              <a:r>
                <a:rPr lang="sv-SE" sz="1000" dirty="0" err="1" smtClean="0">
                  <a:solidFill>
                    <a:schemeClr val="bg1"/>
                  </a:solidFill>
                </a:rPr>
                <a:t>Orbiter</a:t>
              </a:r>
              <a:r>
                <a:rPr lang="sv-SE" sz="1000" dirty="0" smtClean="0">
                  <a:solidFill>
                    <a:schemeClr val="bg1"/>
                  </a:solidFill>
                </a:rPr>
                <a:t> SWT#19, 2017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10" name="Picture 4" descr="kth_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78" r="58159"/>
          <a:stretch>
            <a:fillRect/>
          </a:stretch>
        </p:blipFill>
        <p:spPr bwMode="auto">
          <a:xfrm>
            <a:off x="56329" y="103601"/>
            <a:ext cx="532284" cy="531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097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726096" y="44624"/>
            <a:ext cx="34179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Low frequency range: 0.04 - 8 Hz</a:t>
            </a:r>
          </a:p>
        </p:txBody>
      </p:sp>
      <p:grpSp>
        <p:nvGrpSpPr>
          <p:cNvPr id="7" name="Group 31"/>
          <p:cNvGrpSpPr>
            <a:grpSpLocks/>
          </p:cNvGrpSpPr>
          <p:nvPr/>
        </p:nvGrpSpPr>
        <p:grpSpPr bwMode="auto">
          <a:xfrm>
            <a:off x="0" y="6610350"/>
            <a:ext cx="9144000" cy="247650"/>
            <a:chOff x="0" y="4164"/>
            <a:chExt cx="5760" cy="156"/>
          </a:xfrm>
        </p:grpSpPr>
        <p:sp>
          <p:nvSpPr>
            <p:cNvPr id="8" name="Rectangle 32"/>
            <p:cNvSpPr>
              <a:spLocks noChangeArrowheads="1"/>
            </p:cNvSpPr>
            <p:nvPr/>
          </p:nvSpPr>
          <p:spPr bwMode="auto">
            <a:xfrm>
              <a:off x="0" y="4164"/>
              <a:ext cx="5760" cy="156"/>
            </a:xfrm>
            <a:prstGeom prst="rect">
              <a:avLst/>
            </a:prstGeom>
            <a:solidFill>
              <a:srgbClr val="808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sv-SE"/>
            </a:p>
          </p:txBody>
        </p:sp>
        <p:sp>
          <p:nvSpPr>
            <p:cNvPr id="9" name="Text Box 33"/>
            <p:cNvSpPr txBox="1">
              <a:spLocks noChangeArrowheads="1"/>
            </p:cNvSpPr>
            <p:nvPr/>
          </p:nvSpPr>
          <p:spPr bwMode="auto">
            <a:xfrm>
              <a:off x="82" y="4166"/>
              <a:ext cx="1409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00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sv-SE" sz="1000" dirty="0" smtClean="0">
                  <a:solidFill>
                    <a:schemeClr val="bg1"/>
                  </a:solidFill>
                </a:rPr>
                <a:t>Solar </a:t>
              </a:r>
              <a:r>
                <a:rPr lang="sv-SE" sz="1000" dirty="0" err="1" smtClean="0">
                  <a:solidFill>
                    <a:schemeClr val="bg1"/>
                  </a:solidFill>
                </a:rPr>
                <a:t>Orbiter</a:t>
              </a:r>
              <a:r>
                <a:rPr lang="sv-SE" sz="1000" dirty="0" smtClean="0">
                  <a:solidFill>
                    <a:schemeClr val="bg1"/>
                  </a:solidFill>
                </a:rPr>
                <a:t> SWT#19, 2017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395" b="3549"/>
          <a:stretch>
            <a:fillRect/>
          </a:stretch>
        </p:blipFill>
        <p:spPr bwMode="auto">
          <a:xfrm>
            <a:off x="5103460" y="663222"/>
            <a:ext cx="3598481" cy="57020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72"/>
          <a:stretch/>
        </p:blipFill>
        <p:spPr bwMode="auto">
          <a:xfrm>
            <a:off x="404088" y="663222"/>
            <a:ext cx="4167912" cy="5878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Oval 18"/>
          <p:cNvSpPr/>
          <p:nvPr/>
        </p:nvSpPr>
        <p:spPr>
          <a:xfrm>
            <a:off x="1947470" y="2455293"/>
            <a:ext cx="185057" cy="16328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200" dirty="0" smtClean="0">
                <a:solidFill>
                  <a:sysClr val="windowText" lastClr="000000"/>
                </a:solidFill>
              </a:rPr>
              <a:t>1</a:t>
            </a:r>
            <a:endParaRPr lang="en-US" sz="1200" dirty="0">
              <a:solidFill>
                <a:sysClr val="windowText" lastClr="000000"/>
              </a:solidFill>
            </a:endParaRPr>
          </a:p>
        </p:txBody>
      </p:sp>
      <p:sp>
        <p:nvSpPr>
          <p:cNvPr id="20" name="Oval 19"/>
          <p:cNvSpPr/>
          <p:nvPr/>
        </p:nvSpPr>
        <p:spPr>
          <a:xfrm>
            <a:off x="2523303" y="2430002"/>
            <a:ext cx="185057" cy="16328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200" dirty="0">
                <a:solidFill>
                  <a:sysClr val="windowText" lastClr="000000"/>
                </a:solidFill>
              </a:rPr>
              <a:t>2</a:t>
            </a:r>
            <a:endParaRPr lang="en-US" sz="1200" dirty="0">
              <a:solidFill>
                <a:sysClr val="windowText" lastClr="000000"/>
              </a:solidFill>
            </a:endParaRPr>
          </a:p>
        </p:txBody>
      </p:sp>
      <p:sp>
        <p:nvSpPr>
          <p:cNvPr id="26" name="Oval 25"/>
          <p:cNvSpPr/>
          <p:nvPr/>
        </p:nvSpPr>
        <p:spPr>
          <a:xfrm>
            <a:off x="2958866" y="2582902"/>
            <a:ext cx="185057" cy="16328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200" dirty="0" smtClean="0">
                <a:solidFill>
                  <a:sysClr val="windowText" lastClr="000000"/>
                </a:solidFill>
              </a:rPr>
              <a:t>3</a:t>
            </a:r>
            <a:endParaRPr lang="en-US" sz="1200" dirty="0">
              <a:solidFill>
                <a:sysClr val="windowText" lastClr="000000"/>
              </a:solidFill>
            </a:endParaRPr>
          </a:p>
        </p:txBody>
      </p:sp>
      <p:sp>
        <p:nvSpPr>
          <p:cNvPr id="28" name="Oval 27"/>
          <p:cNvSpPr/>
          <p:nvPr/>
        </p:nvSpPr>
        <p:spPr>
          <a:xfrm>
            <a:off x="6583093" y="1009712"/>
            <a:ext cx="185057" cy="16328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200" dirty="0" smtClean="0">
                <a:solidFill>
                  <a:sysClr val="windowText" lastClr="000000"/>
                </a:solidFill>
              </a:rPr>
              <a:t>1</a:t>
            </a:r>
            <a:endParaRPr lang="en-US" sz="1200" dirty="0">
              <a:solidFill>
                <a:sysClr val="windowText" lastClr="000000"/>
              </a:solidFill>
            </a:endParaRPr>
          </a:p>
        </p:txBody>
      </p:sp>
      <p:sp>
        <p:nvSpPr>
          <p:cNvPr id="29" name="Oval 28"/>
          <p:cNvSpPr/>
          <p:nvPr/>
        </p:nvSpPr>
        <p:spPr>
          <a:xfrm>
            <a:off x="7223218" y="1040646"/>
            <a:ext cx="185057" cy="16328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200" dirty="0">
                <a:solidFill>
                  <a:sysClr val="windowText" lastClr="000000"/>
                </a:solidFill>
              </a:rPr>
              <a:t>2</a:t>
            </a:r>
            <a:endParaRPr lang="en-US" sz="1200" dirty="0">
              <a:solidFill>
                <a:sysClr val="windowText" lastClr="000000"/>
              </a:solidFill>
            </a:endParaRPr>
          </a:p>
        </p:txBody>
      </p:sp>
      <p:sp>
        <p:nvSpPr>
          <p:cNvPr id="30" name="Oval 29"/>
          <p:cNvSpPr/>
          <p:nvPr/>
        </p:nvSpPr>
        <p:spPr>
          <a:xfrm>
            <a:off x="7680846" y="1122289"/>
            <a:ext cx="185057" cy="16328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200" dirty="0" smtClean="0">
                <a:solidFill>
                  <a:sysClr val="windowText" lastClr="000000"/>
                </a:solidFill>
              </a:rPr>
              <a:t>3</a:t>
            </a:r>
            <a:endParaRPr lang="en-US" sz="1200" dirty="0">
              <a:solidFill>
                <a:sysClr val="windowText" lastClr="000000"/>
              </a:solidFill>
            </a:endParaRPr>
          </a:p>
        </p:txBody>
      </p:sp>
      <p:pic>
        <p:nvPicPr>
          <p:cNvPr id="31" name="Picture 4" descr="kth_logo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78" r="58159"/>
          <a:stretch>
            <a:fillRect/>
          </a:stretch>
        </p:blipFill>
        <p:spPr bwMode="auto">
          <a:xfrm>
            <a:off x="153987" y="174625"/>
            <a:ext cx="532284" cy="531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4791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3" b="4616"/>
          <a:stretch/>
        </p:blipFill>
        <p:spPr bwMode="auto">
          <a:xfrm>
            <a:off x="4935246" y="404846"/>
            <a:ext cx="4067944" cy="62585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513034" y="44624"/>
            <a:ext cx="36309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 dirty="0"/>
              <a:t>Low frequency range: 0.04 - 8 Hz</a:t>
            </a:r>
          </a:p>
        </p:txBody>
      </p:sp>
      <p:grpSp>
        <p:nvGrpSpPr>
          <p:cNvPr id="7" name="Group 31"/>
          <p:cNvGrpSpPr>
            <a:grpSpLocks/>
          </p:cNvGrpSpPr>
          <p:nvPr/>
        </p:nvGrpSpPr>
        <p:grpSpPr bwMode="auto">
          <a:xfrm>
            <a:off x="0" y="6610350"/>
            <a:ext cx="9144000" cy="247650"/>
            <a:chOff x="0" y="4164"/>
            <a:chExt cx="5760" cy="156"/>
          </a:xfrm>
        </p:grpSpPr>
        <p:sp>
          <p:nvSpPr>
            <p:cNvPr id="8" name="Rectangle 32"/>
            <p:cNvSpPr>
              <a:spLocks noChangeArrowheads="1"/>
            </p:cNvSpPr>
            <p:nvPr/>
          </p:nvSpPr>
          <p:spPr bwMode="auto">
            <a:xfrm>
              <a:off x="0" y="4164"/>
              <a:ext cx="5760" cy="156"/>
            </a:xfrm>
            <a:prstGeom prst="rect">
              <a:avLst/>
            </a:prstGeom>
            <a:solidFill>
              <a:srgbClr val="808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sv-SE"/>
            </a:p>
          </p:txBody>
        </p:sp>
        <p:sp>
          <p:nvSpPr>
            <p:cNvPr id="9" name="Text Box 33"/>
            <p:cNvSpPr txBox="1">
              <a:spLocks noChangeArrowheads="1"/>
            </p:cNvSpPr>
            <p:nvPr/>
          </p:nvSpPr>
          <p:spPr bwMode="auto">
            <a:xfrm>
              <a:off x="82" y="4166"/>
              <a:ext cx="1409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00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sv-SE" sz="1000" dirty="0" smtClean="0">
                  <a:solidFill>
                    <a:schemeClr val="bg1"/>
                  </a:solidFill>
                </a:rPr>
                <a:t>Solar </a:t>
              </a:r>
              <a:r>
                <a:rPr lang="sv-SE" sz="1000" dirty="0" err="1" smtClean="0">
                  <a:solidFill>
                    <a:schemeClr val="bg1"/>
                  </a:solidFill>
                </a:rPr>
                <a:t>Orbiter</a:t>
              </a:r>
              <a:r>
                <a:rPr lang="sv-SE" sz="1000" dirty="0" smtClean="0">
                  <a:solidFill>
                    <a:schemeClr val="bg1"/>
                  </a:solidFill>
                </a:rPr>
                <a:t> SWT#19, 2017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1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72"/>
          <a:stretch/>
        </p:blipFill>
        <p:spPr bwMode="auto">
          <a:xfrm>
            <a:off x="404088" y="663222"/>
            <a:ext cx="4167912" cy="5878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Oval 18"/>
          <p:cNvSpPr/>
          <p:nvPr/>
        </p:nvSpPr>
        <p:spPr>
          <a:xfrm>
            <a:off x="1947470" y="2455293"/>
            <a:ext cx="185057" cy="16328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200" dirty="0" smtClean="0">
                <a:solidFill>
                  <a:sysClr val="windowText" lastClr="000000"/>
                </a:solidFill>
              </a:rPr>
              <a:t>1</a:t>
            </a:r>
            <a:endParaRPr lang="en-US" sz="1200" dirty="0">
              <a:solidFill>
                <a:sysClr val="windowText" lastClr="000000"/>
              </a:solidFill>
            </a:endParaRPr>
          </a:p>
        </p:txBody>
      </p:sp>
      <p:sp>
        <p:nvSpPr>
          <p:cNvPr id="20" name="Oval 19"/>
          <p:cNvSpPr/>
          <p:nvPr/>
        </p:nvSpPr>
        <p:spPr>
          <a:xfrm>
            <a:off x="2523303" y="2430002"/>
            <a:ext cx="185057" cy="16328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200" dirty="0">
                <a:solidFill>
                  <a:sysClr val="windowText" lastClr="000000"/>
                </a:solidFill>
              </a:rPr>
              <a:t>2</a:t>
            </a:r>
            <a:endParaRPr lang="en-US" sz="1200" dirty="0">
              <a:solidFill>
                <a:sysClr val="windowText" lastClr="000000"/>
              </a:solidFill>
            </a:endParaRPr>
          </a:p>
        </p:txBody>
      </p:sp>
      <p:sp>
        <p:nvSpPr>
          <p:cNvPr id="26" name="Oval 25"/>
          <p:cNvSpPr/>
          <p:nvPr/>
        </p:nvSpPr>
        <p:spPr>
          <a:xfrm>
            <a:off x="2958866" y="2582902"/>
            <a:ext cx="185057" cy="16328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200" dirty="0" smtClean="0">
                <a:solidFill>
                  <a:sysClr val="windowText" lastClr="000000"/>
                </a:solidFill>
              </a:rPr>
              <a:t>3</a:t>
            </a:r>
            <a:endParaRPr lang="en-US" sz="1200" dirty="0">
              <a:solidFill>
                <a:sysClr val="windowText" lastClr="000000"/>
              </a:solidFill>
            </a:endParaRPr>
          </a:p>
        </p:txBody>
      </p:sp>
      <p:sp>
        <p:nvSpPr>
          <p:cNvPr id="28" name="Oval 27"/>
          <p:cNvSpPr/>
          <p:nvPr/>
        </p:nvSpPr>
        <p:spPr>
          <a:xfrm>
            <a:off x="7450131" y="694837"/>
            <a:ext cx="185057" cy="16328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200" dirty="0" smtClean="0">
                <a:solidFill>
                  <a:sysClr val="windowText" lastClr="000000"/>
                </a:solidFill>
              </a:rPr>
              <a:t>1</a:t>
            </a:r>
            <a:endParaRPr lang="en-US" sz="1200" dirty="0">
              <a:solidFill>
                <a:sysClr val="windowText" lastClr="000000"/>
              </a:solidFill>
            </a:endParaRPr>
          </a:p>
        </p:txBody>
      </p:sp>
      <p:pic>
        <p:nvPicPr>
          <p:cNvPr id="31" name="Picture 4" descr="kth_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78" r="58159"/>
          <a:stretch>
            <a:fillRect/>
          </a:stretch>
        </p:blipFill>
        <p:spPr bwMode="auto">
          <a:xfrm>
            <a:off x="153987" y="174625"/>
            <a:ext cx="532284" cy="531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0930" y="-495300"/>
            <a:ext cx="268288" cy="322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3866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74"/>
          <a:stretch/>
        </p:blipFill>
        <p:spPr bwMode="auto">
          <a:xfrm>
            <a:off x="4559832" y="213902"/>
            <a:ext cx="4461614" cy="6362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246703" y="44624"/>
            <a:ext cx="38972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 dirty="0"/>
              <a:t>Low frequency range: 0.04 - 8 Hz</a:t>
            </a:r>
          </a:p>
        </p:txBody>
      </p:sp>
      <p:grpSp>
        <p:nvGrpSpPr>
          <p:cNvPr id="7" name="Group 31"/>
          <p:cNvGrpSpPr>
            <a:grpSpLocks/>
          </p:cNvGrpSpPr>
          <p:nvPr/>
        </p:nvGrpSpPr>
        <p:grpSpPr bwMode="auto">
          <a:xfrm>
            <a:off x="0" y="6610350"/>
            <a:ext cx="9144000" cy="247650"/>
            <a:chOff x="0" y="4164"/>
            <a:chExt cx="5760" cy="156"/>
          </a:xfrm>
        </p:grpSpPr>
        <p:sp>
          <p:nvSpPr>
            <p:cNvPr id="8" name="Rectangle 32"/>
            <p:cNvSpPr>
              <a:spLocks noChangeArrowheads="1"/>
            </p:cNvSpPr>
            <p:nvPr/>
          </p:nvSpPr>
          <p:spPr bwMode="auto">
            <a:xfrm>
              <a:off x="0" y="4164"/>
              <a:ext cx="5760" cy="156"/>
            </a:xfrm>
            <a:prstGeom prst="rect">
              <a:avLst/>
            </a:prstGeom>
            <a:solidFill>
              <a:srgbClr val="808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sv-SE"/>
            </a:p>
          </p:txBody>
        </p:sp>
        <p:sp>
          <p:nvSpPr>
            <p:cNvPr id="9" name="Text Box 33"/>
            <p:cNvSpPr txBox="1">
              <a:spLocks noChangeArrowheads="1"/>
            </p:cNvSpPr>
            <p:nvPr/>
          </p:nvSpPr>
          <p:spPr bwMode="auto">
            <a:xfrm>
              <a:off x="82" y="4166"/>
              <a:ext cx="1409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00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sv-SE" sz="1000" dirty="0" smtClean="0">
                  <a:solidFill>
                    <a:schemeClr val="bg1"/>
                  </a:solidFill>
                </a:rPr>
                <a:t>Solar </a:t>
              </a:r>
              <a:r>
                <a:rPr lang="sv-SE" sz="1000" dirty="0" err="1" smtClean="0">
                  <a:solidFill>
                    <a:schemeClr val="bg1"/>
                  </a:solidFill>
                </a:rPr>
                <a:t>Orbiter</a:t>
              </a:r>
              <a:r>
                <a:rPr lang="sv-SE" sz="1000" dirty="0" smtClean="0">
                  <a:solidFill>
                    <a:schemeClr val="bg1"/>
                  </a:solidFill>
                </a:rPr>
                <a:t> SWT#19, 2017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1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72"/>
          <a:stretch/>
        </p:blipFill>
        <p:spPr bwMode="auto">
          <a:xfrm>
            <a:off x="404088" y="663222"/>
            <a:ext cx="4167912" cy="5878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Oval 18"/>
          <p:cNvSpPr/>
          <p:nvPr/>
        </p:nvSpPr>
        <p:spPr>
          <a:xfrm>
            <a:off x="1947470" y="2455293"/>
            <a:ext cx="185057" cy="16328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200" dirty="0" smtClean="0">
                <a:solidFill>
                  <a:sysClr val="windowText" lastClr="000000"/>
                </a:solidFill>
              </a:rPr>
              <a:t>1</a:t>
            </a:r>
            <a:endParaRPr lang="en-US" sz="1200" dirty="0">
              <a:solidFill>
                <a:sysClr val="windowText" lastClr="000000"/>
              </a:solidFill>
            </a:endParaRPr>
          </a:p>
        </p:txBody>
      </p:sp>
      <p:sp>
        <p:nvSpPr>
          <p:cNvPr id="20" name="Oval 19"/>
          <p:cNvSpPr/>
          <p:nvPr/>
        </p:nvSpPr>
        <p:spPr>
          <a:xfrm>
            <a:off x="2523303" y="2430002"/>
            <a:ext cx="185057" cy="16328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200" dirty="0">
                <a:solidFill>
                  <a:sysClr val="windowText" lastClr="000000"/>
                </a:solidFill>
              </a:rPr>
              <a:t>2</a:t>
            </a:r>
            <a:endParaRPr lang="en-US" sz="1200" dirty="0">
              <a:solidFill>
                <a:sysClr val="windowText" lastClr="000000"/>
              </a:solidFill>
            </a:endParaRPr>
          </a:p>
        </p:txBody>
      </p:sp>
      <p:sp>
        <p:nvSpPr>
          <p:cNvPr id="26" name="Oval 25"/>
          <p:cNvSpPr/>
          <p:nvPr/>
        </p:nvSpPr>
        <p:spPr>
          <a:xfrm>
            <a:off x="2958866" y="2582902"/>
            <a:ext cx="185057" cy="16328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200" dirty="0" smtClean="0">
                <a:solidFill>
                  <a:sysClr val="windowText" lastClr="000000"/>
                </a:solidFill>
              </a:rPr>
              <a:t>3</a:t>
            </a:r>
            <a:endParaRPr lang="en-US" sz="1200" dirty="0">
              <a:solidFill>
                <a:sysClr val="windowText" lastClr="000000"/>
              </a:solidFill>
            </a:endParaRPr>
          </a:p>
        </p:txBody>
      </p:sp>
      <p:sp>
        <p:nvSpPr>
          <p:cNvPr id="28" name="Oval 27"/>
          <p:cNvSpPr/>
          <p:nvPr/>
        </p:nvSpPr>
        <p:spPr>
          <a:xfrm>
            <a:off x="7102822" y="773469"/>
            <a:ext cx="185057" cy="16328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200" dirty="0">
                <a:solidFill>
                  <a:sysClr val="windowText" lastClr="000000"/>
                </a:solidFill>
              </a:rPr>
              <a:t>2</a:t>
            </a:r>
            <a:endParaRPr lang="en-US" sz="1200" dirty="0">
              <a:solidFill>
                <a:sysClr val="windowText" lastClr="000000"/>
              </a:solidFill>
            </a:endParaRPr>
          </a:p>
        </p:txBody>
      </p:sp>
      <p:pic>
        <p:nvPicPr>
          <p:cNvPr id="31" name="Picture 4" descr="kth_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78" r="58159"/>
          <a:stretch>
            <a:fillRect/>
          </a:stretch>
        </p:blipFill>
        <p:spPr bwMode="auto">
          <a:xfrm>
            <a:off x="153987" y="174625"/>
            <a:ext cx="532284" cy="531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0930" y="-495300"/>
            <a:ext cx="268288" cy="322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250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lasp.colorado.edu/mms/sdc/public/data/sdc/mms_orbit_plots/mms_orbit_plot_2015111410000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4624"/>
            <a:ext cx="6768752" cy="6768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1" name="Straight Arrow Connector 10"/>
          <p:cNvCxnSpPr>
            <a:endCxn id="13" idx="1"/>
          </p:cNvCxnSpPr>
          <p:nvPr/>
        </p:nvCxnSpPr>
        <p:spPr>
          <a:xfrm>
            <a:off x="2797628" y="4397828"/>
            <a:ext cx="1273627" cy="652760"/>
          </a:xfrm>
          <a:prstGeom prst="straightConnector1">
            <a:avLst/>
          </a:prstGeom>
          <a:ln w="28575">
            <a:solidFill>
              <a:srgbClr val="FF0000"/>
            </a:solidFill>
            <a:headEnd type="none" w="med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071255" y="4865922"/>
            <a:ext cx="14804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>
                <a:solidFill>
                  <a:srgbClr val="FF0000"/>
                </a:solidFill>
              </a:rPr>
              <a:t>PF Jet 1,2</a:t>
            </a:r>
            <a:endParaRPr lang="en-US" dirty="0">
              <a:solidFill>
                <a:srgbClr val="FF0000"/>
              </a:solidFill>
            </a:endParaRPr>
          </a:p>
        </p:txBody>
      </p:sp>
      <p:grpSp>
        <p:nvGrpSpPr>
          <p:cNvPr id="7" name="Group 31"/>
          <p:cNvGrpSpPr>
            <a:grpSpLocks/>
          </p:cNvGrpSpPr>
          <p:nvPr/>
        </p:nvGrpSpPr>
        <p:grpSpPr bwMode="auto">
          <a:xfrm>
            <a:off x="0" y="6610350"/>
            <a:ext cx="9144000" cy="247650"/>
            <a:chOff x="0" y="4164"/>
            <a:chExt cx="5760" cy="156"/>
          </a:xfrm>
        </p:grpSpPr>
        <p:sp>
          <p:nvSpPr>
            <p:cNvPr id="8" name="Rectangle 32"/>
            <p:cNvSpPr>
              <a:spLocks noChangeArrowheads="1"/>
            </p:cNvSpPr>
            <p:nvPr/>
          </p:nvSpPr>
          <p:spPr bwMode="auto">
            <a:xfrm>
              <a:off x="0" y="4164"/>
              <a:ext cx="5760" cy="156"/>
            </a:xfrm>
            <a:prstGeom prst="rect">
              <a:avLst/>
            </a:prstGeom>
            <a:solidFill>
              <a:srgbClr val="808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sv-SE"/>
            </a:p>
          </p:txBody>
        </p:sp>
        <p:sp>
          <p:nvSpPr>
            <p:cNvPr id="10" name="Text Box 33"/>
            <p:cNvSpPr txBox="1">
              <a:spLocks noChangeArrowheads="1"/>
            </p:cNvSpPr>
            <p:nvPr/>
          </p:nvSpPr>
          <p:spPr bwMode="auto">
            <a:xfrm>
              <a:off x="82" y="4166"/>
              <a:ext cx="1409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00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sv-SE" sz="1000" dirty="0" smtClean="0">
                  <a:solidFill>
                    <a:schemeClr val="bg1"/>
                  </a:solidFill>
                </a:rPr>
                <a:t>Solar </a:t>
              </a:r>
              <a:r>
                <a:rPr lang="sv-SE" sz="1000" dirty="0" err="1" smtClean="0">
                  <a:solidFill>
                    <a:schemeClr val="bg1"/>
                  </a:solidFill>
                </a:rPr>
                <a:t>Orbiter</a:t>
              </a:r>
              <a:r>
                <a:rPr lang="sv-SE" sz="1000" dirty="0" smtClean="0">
                  <a:solidFill>
                    <a:schemeClr val="bg1"/>
                  </a:solidFill>
                </a:rPr>
                <a:t> SWT#19, 2017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12" name="Picture 4" descr="kth_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78" r="58159"/>
          <a:stretch>
            <a:fillRect/>
          </a:stretch>
        </p:blipFill>
        <p:spPr bwMode="auto">
          <a:xfrm>
            <a:off x="153987" y="174625"/>
            <a:ext cx="532284" cy="531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2159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4624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v-SE" sz="3200" dirty="0" err="1" smtClean="0"/>
              <a:t>Wave</a:t>
            </a:r>
            <a:r>
              <a:rPr lang="sv-SE" sz="3200" dirty="0" smtClean="0"/>
              <a:t> </a:t>
            </a:r>
            <a:r>
              <a:rPr lang="sv-SE" sz="3200" dirty="0" err="1" smtClean="0"/>
              <a:t>energy</a:t>
            </a:r>
            <a:r>
              <a:rPr lang="sv-SE" sz="3200" dirty="0" smtClean="0"/>
              <a:t> budget</a:t>
            </a:r>
          </a:p>
        </p:txBody>
      </p:sp>
      <p:sp>
        <p:nvSpPr>
          <p:cNvPr id="3" name="Flowchart: Direct Access Storage 2"/>
          <p:cNvSpPr/>
          <p:nvPr/>
        </p:nvSpPr>
        <p:spPr>
          <a:xfrm>
            <a:off x="391870" y="718425"/>
            <a:ext cx="2743173" cy="3418115"/>
          </a:xfrm>
          <a:prstGeom prst="flowChartMagneticDrum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Arrow Connector 4"/>
          <p:cNvCxnSpPr/>
          <p:nvPr/>
        </p:nvCxnSpPr>
        <p:spPr>
          <a:xfrm flipV="1">
            <a:off x="2601672" y="729323"/>
            <a:ext cx="32657" cy="1665515"/>
          </a:xfrm>
          <a:prstGeom prst="straightConnector1">
            <a:avLst/>
          </a:prstGeom>
          <a:ln w="19050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2660864" y="1437286"/>
            <a:ext cx="3722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sv-SE" sz="2400" i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sz="2400" i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751114" y="4288957"/>
            <a:ext cx="1807017" cy="0"/>
          </a:xfrm>
          <a:prstGeom prst="straightConnector1">
            <a:avLst/>
          </a:prstGeom>
          <a:ln w="19050">
            <a:solidFill>
              <a:schemeClr val="tx1"/>
            </a:solidFill>
            <a:headEnd type="arrow" w="lg" len="lg"/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1387236" y="4311133"/>
            <a:ext cx="3722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sv-SE" sz="24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sz="2400" i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6843125"/>
              </p:ext>
            </p:extLst>
          </p:nvPr>
        </p:nvGraphicFramePr>
        <p:xfrm>
          <a:off x="231322" y="4861611"/>
          <a:ext cx="3797300" cy="1377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54" name="Ekvation" r:id="rId3" imgW="1955520" imgH="711000" progId="Equation.3">
                  <p:embed/>
                </p:oleObj>
              </mc:Choice>
              <mc:Fallback>
                <p:oleObj name="Ekvation" r:id="rId3" imgW="1955520" imgH="7110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31322" y="4861611"/>
                        <a:ext cx="3797300" cy="1377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0033504"/>
              </p:ext>
            </p:extLst>
          </p:nvPr>
        </p:nvGraphicFramePr>
        <p:xfrm>
          <a:off x="4206426" y="895350"/>
          <a:ext cx="4564063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55" name="Ekvation" r:id="rId5" imgW="2349360" imgH="241200" progId="Equation.3">
                  <p:embed/>
                </p:oleObj>
              </mc:Choice>
              <mc:Fallback>
                <p:oleObj name="Ekvation" r:id="rId5" imgW="2349360" imgH="24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06426" y="895350"/>
                        <a:ext cx="4564063" cy="466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8553615"/>
              </p:ext>
            </p:extLst>
          </p:nvPr>
        </p:nvGraphicFramePr>
        <p:xfrm>
          <a:off x="4181475" y="1912938"/>
          <a:ext cx="4959350" cy="566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56" name="Ekvation" r:id="rId7" imgW="2552400" imgH="291960" progId="Equation.3">
                  <p:embed/>
                </p:oleObj>
              </mc:Choice>
              <mc:Fallback>
                <p:oleObj name="Ekvation" r:id="rId7" imgW="2552400" imgH="2919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81475" y="1912938"/>
                        <a:ext cx="4959350" cy="5667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3866876"/>
              </p:ext>
            </p:extLst>
          </p:nvPr>
        </p:nvGraphicFramePr>
        <p:xfrm>
          <a:off x="4133850" y="2943225"/>
          <a:ext cx="2020888" cy="836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57" name="Ekvation" r:id="rId9" imgW="1041120" imgH="431640" progId="Equation.3">
                  <p:embed/>
                </p:oleObj>
              </mc:Choice>
              <mc:Fallback>
                <p:oleObj name="Ekvation" r:id="rId9" imgW="104112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33850" y="2943225"/>
                        <a:ext cx="2020888" cy="836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7864309"/>
              </p:ext>
            </p:extLst>
          </p:nvPr>
        </p:nvGraphicFramePr>
        <p:xfrm>
          <a:off x="4206426" y="4227773"/>
          <a:ext cx="3825875" cy="2212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58" name="Ekvation" r:id="rId11" imgW="1968480" imgH="1143000" progId="Equation.3">
                  <p:embed/>
                </p:oleObj>
              </mc:Choice>
              <mc:Fallback>
                <p:oleObj name="Ekvation" r:id="rId11" imgW="1968480" imgH="1143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06426" y="4227773"/>
                        <a:ext cx="3825875" cy="2212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9" name="Straight Connector 28"/>
          <p:cNvCxnSpPr/>
          <p:nvPr/>
        </p:nvCxnSpPr>
        <p:spPr>
          <a:xfrm>
            <a:off x="4060371" y="849088"/>
            <a:ext cx="0" cy="578031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2612555" y="2373086"/>
            <a:ext cx="1317188" cy="10885"/>
          </a:xfrm>
          <a:prstGeom prst="straightConnector1">
            <a:avLst/>
          </a:prstGeom>
          <a:ln w="50800"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3629694" y="1840060"/>
            <a:ext cx="3561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endParaRPr lang="en-US" sz="2400" b="1" baseline="-25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2519349" y="2754458"/>
            <a:ext cx="4748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sv-SE" sz="2400" i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sz="2400" i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7" name="Group 31"/>
          <p:cNvGrpSpPr>
            <a:grpSpLocks/>
          </p:cNvGrpSpPr>
          <p:nvPr/>
        </p:nvGrpSpPr>
        <p:grpSpPr bwMode="auto">
          <a:xfrm>
            <a:off x="0" y="6610350"/>
            <a:ext cx="9144000" cy="247650"/>
            <a:chOff x="0" y="4164"/>
            <a:chExt cx="5760" cy="156"/>
          </a:xfrm>
        </p:grpSpPr>
        <p:sp>
          <p:nvSpPr>
            <p:cNvPr id="18" name="Rectangle 32"/>
            <p:cNvSpPr>
              <a:spLocks noChangeArrowheads="1"/>
            </p:cNvSpPr>
            <p:nvPr/>
          </p:nvSpPr>
          <p:spPr bwMode="auto">
            <a:xfrm>
              <a:off x="0" y="4164"/>
              <a:ext cx="5760" cy="156"/>
            </a:xfrm>
            <a:prstGeom prst="rect">
              <a:avLst/>
            </a:prstGeom>
            <a:solidFill>
              <a:srgbClr val="808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sv-SE"/>
            </a:p>
          </p:txBody>
        </p:sp>
        <p:sp>
          <p:nvSpPr>
            <p:cNvPr id="19" name="Text Box 33"/>
            <p:cNvSpPr txBox="1">
              <a:spLocks noChangeArrowheads="1"/>
            </p:cNvSpPr>
            <p:nvPr/>
          </p:nvSpPr>
          <p:spPr bwMode="auto">
            <a:xfrm>
              <a:off x="82" y="4166"/>
              <a:ext cx="1409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00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sv-SE" sz="1000" dirty="0" smtClean="0">
                  <a:solidFill>
                    <a:schemeClr val="bg1"/>
                  </a:solidFill>
                </a:rPr>
                <a:t>Solar </a:t>
              </a:r>
              <a:r>
                <a:rPr lang="sv-SE" sz="1000" dirty="0" err="1" smtClean="0">
                  <a:solidFill>
                    <a:schemeClr val="bg1"/>
                  </a:solidFill>
                </a:rPr>
                <a:t>Orbiter</a:t>
              </a:r>
              <a:r>
                <a:rPr lang="sv-SE" sz="1000" dirty="0" smtClean="0">
                  <a:solidFill>
                    <a:schemeClr val="bg1"/>
                  </a:solidFill>
                </a:rPr>
                <a:t> SWT#19, 2017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28" name="Picture 4" descr="kth_logo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78" r="58159"/>
          <a:stretch>
            <a:fillRect/>
          </a:stretch>
        </p:blipFill>
        <p:spPr bwMode="auto">
          <a:xfrm>
            <a:off x="153987" y="174625"/>
            <a:ext cx="532284" cy="531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7078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42"/>
          <a:stretch>
            <a:fillRect/>
          </a:stretch>
        </p:blipFill>
        <p:spPr bwMode="auto">
          <a:xfrm>
            <a:off x="4419600" y="188913"/>
            <a:ext cx="4724400" cy="6570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Straight Connector 4"/>
          <p:cNvCxnSpPr/>
          <p:nvPr/>
        </p:nvCxnSpPr>
        <p:spPr>
          <a:xfrm>
            <a:off x="520700" y="5794375"/>
            <a:ext cx="3906838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5292725" y="5732463"/>
            <a:ext cx="3743325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6300788" y="476250"/>
            <a:ext cx="0" cy="5616575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7451725" y="476250"/>
            <a:ext cx="0" cy="5616575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19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1" r="7465"/>
          <a:stretch>
            <a:fillRect/>
          </a:stretch>
        </p:blipFill>
        <p:spPr bwMode="auto">
          <a:xfrm>
            <a:off x="34925" y="169863"/>
            <a:ext cx="4410075" cy="6572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7" name="Straight Connector 16"/>
          <p:cNvCxnSpPr/>
          <p:nvPr/>
        </p:nvCxnSpPr>
        <p:spPr>
          <a:xfrm>
            <a:off x="579438" y="5772150"/>
            <a:ext cx="3743325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31"/>
          <p:cNvGrpSpPr>
            <a:grpSpLocks/>
          </p:cNvGrpSpPr>
          <p:nvPr/>
        </p:nvGrpSpPr>
        <p:grpSpPr bwMode="auto">
          <a:xfrm>
            <a:off x="0" y="6610350"/>
            <a:ext cx="9144000" cy="247650"/>
            <a:chOff x="0" y="4164"/>
            <a:chExt cx="5760" cy="156"/>
          </a:xfrm>
        </p:grpSpPr>
        <p:sp>
          <p:nvSpPr>
            <p:cNvPr id="11" name="Rectangle 32"/>
            <p:cNvSpPr>
              <a:spLocks noChangeArrowheads="1"/>
            </p:cNvSpPr>
            <p:nvPr/>
          </p:nvSpPr>
          <p:spPr bwMode="auto">
            <a:xfrm>
              <a:off x="0" y="4164"/>
              <a:ext cx="5760" cy="156"/>
            </a:xfrm>
            <a:prstGeom prst="rect">
              <a:avLst/>
            </a:prstGeom>
            <a:solidFill>
              <a:srgbClr val="808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sv-SE"/>
            </a:p>
          </p:txBody>
        </p:sp>
        <p:sp>
          <p:nvSpPr>
            <p:cNvPr id="12" name="Text Box 33"/>
            <p:cNvSpPr txBox="1">
              <a:spLocks noChangeArrowheads="1"/>
            </p:cNvSpPr>
            <p:nvPr/>
          </p:nvSpPr>
          <p:spPr bwMode="auto">
            <a:xfrm>
              <a:off x="82" y="4166"/>
              <a:ext cx="1409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00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sv-SE" sz="1000" dirty="0" smtClean="0">
                  <a:solidFill>
                    <a:schemeClr val="bg1"/>
                  </a:solidFill>
                </a:rPr>
                <a:t>Solar </a:t>
              </a:r>
              <a:r>
                <a:rPr lang="sv-SE" sz="1000" dirty="0" err="1" smtClean="0">
                  <a:solidFill>
                    <a:schemeClr val="bg1"/>
                  </a:solidFill>
                </a:rPr>
                <a:t>Orbiter</a:t>
              </a:r>
              <a:r>
                <a:rPr lang="sv-SE" sz="1000" dirty="0" smtClean="0">
                  <a:solidFill>
                    <a:schemeClr val="bg1"/>
                  </a:solidFill>
                </a:rPr>
                <a:t> SWT#19, 2017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75864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93794" y="404664"/>
            <a:ext cx="7426678" cy="4752528"/>
          </a:xfrm>
        </p:spPr>
        <p:txBody>
          <a:bodyPr anchor="t">
            <a:normAutofit/>
          </a:bodyPr>
          <a:lstStyle/>
          <a:p>
            <a:pPr algn="l"/>
            <a:r>
              <a:rPr lang="en-US" dirty="0" smtClean="0"/>
              <a:t>Questions:</a:t>
            </a:r>
            <a:br>
              <a:rPr lang="en-US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>1. Are the waves important at all?</a:t>
            </a:r>
            <a:br>
              <a:rPr lang="en-US" sz="3200" dirty="0" smtClean="0"/>
            </a:b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 smtClean="0"/>
              <a:t>2. Are the waves in this event typical?</a:t>
            </a:r>
            <a:br>
              <a:rPr lang="en-US" sz="3200" dirty="0" smtClean="0"/>
            </a:b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 smtClean="0"/>
              <a:t>3. What will it look like behind interplanetary shocks?</a:t>
            </a:r>
            <a:endParaRPr lang="en-US" sz="3200" dirty="0"/>
          </a:p>
        </p:txBody>
      </p:sp>
      <p:grpSp>
        <p:nvGrpSpPr>
          <p:cNvPr id="3" name="Group 31"/>
          <p:cNvGrpSpPr>
            <a:grpSpLocks/>
          </p:cNvGrpSpPr>
          <p:nvPr/>
        </p:nvGrpSpPr>
        <p:grpSpPr bwMode="auto">
          <a:xfrm>
            <a:off x="0" y="6610350"/>
            <a:ext cx="9144000" cy="247650"/>
            <a:chOff x="0" y="4164"/>
            <a:chExt cx="5760" cy="156"/>
          </a:xfrm>
        </p:grpSpPr>
        <p:sp>
          <p:nvSpPr>
            <p:cNvPr id="4" name="Rectangle 32"/>
            <p:cNvSpPr>
              <a:spLocks noChangeArrowheads="1"/>
            </p:cNvSpPr>
            <p:nvPr/>
          </p:nvSpPr>
          <p:spPr bwMode="auto">
            <a:xfrm>
              <a:off x="0" y="4164"/>
              <a:ext cx="5760" cy="156"/>
            </a:xfrm>
            <a:prstGeom prst="rect">
              <a:avLst/>
            </a:prstGeom>
            <a:solidFill>
              <a:srgbClr val="808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sv-SE"/>
            </a:p>
          </p:txBody>
        </p:sp>
        <p:sp>
          <p:nvSpPr>
            <p:cNvPr id="5" name="Text Box 33"/>
            <p:cNvSpPr txBox="1">
              <a:spLocks noChangeArrowheads="1"/>
            </p:cNvSpPr>
            <p:nvPr/>
          </p:nvSpPr>
          <p:spPr bwMode="auto">
            <a:xfrm>
              <a:off x="82" y="4166"/>
              <a:ext cx="1409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00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sv-SE" sz="1000" dirty="0" smtClean="0">
                  <a:solidFill>
                    <a:schemeClr val="bg1"/>
                  </a:solidFill>
                </a:rPr>
                <a:t>Solar </a:t>
              </a:r>
              <a:r>
                <a:rPr lang="sv-SE" sz="1000" dirty="0" err="1" smtClean="0">
                  <a:solidFill>
                    <a:schemeClr val="bg1"/>
                  </a:solidFill>
                </a:rPr>
                <a:t>Orbiter</a:t>
              </a:r>
              <a:r>
                <a:rPr lang="sv-SE" sz="1000" dirty="0" smtClean="0">
                  <a:solidFill>
                    <a:schemeClr val="bg1"/>
                  </a:solidFill>
                </a:rPr>
                <a:t> SWT#19, 2017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6" name="Picture 4" descr="kth_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78" r="58159"/>
          <a:stretch>
            <a:fillRect/>
          </a:stretch>
        </p:blipFill>
        <p:spPr bwMode="auto">
          <a:xfrm>
            <a:off x="153987" y="174625"/>
            <a:ext cx="532284" cy="531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1616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4" name="Rectangle 30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031282"/>
          </a:xfrm>
          <a:noFill/>
        </p:spPr>
        <p:txBody>
          <a:bodyPr/>
          <a:lstStyle/>
          <a:p>
            <a:pPr eaLnBrk="1" hangingPunct="1"/>
            <a:r>
              <a:rPr lang="sv-SE" b="1" dirty="0" err="1" smtClean="0">
                <a:solidFill>
                  <a:schemeClr val="tx1"/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Introduction</a:t>
            </a:r>
            <a:endParaRPr lang="en-US" b="1" dirty="0" smtClean="0">
              <a:solidFill>
                <a:schemeClr val="tx1"/>
              </a:solidFill>
              <a:latin typeface="Calibri" panose="020F0502020204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6155" name="Group 31"/>
          <p:cNvGrpSpPr>
            <a:grpSpLocks/>
          </p:cNvGrpSpPr>
          <p:nvPr/>
        </p:nvGrpSpPr>
        <p:grpSpPr bwMode="auto">
          <a:xfrm>
            <a:off x="0" y="6610350"/>
            <a:ext cx="9144000" cy="247650"/>
            <a:chOff x="0" y="4164"/>
            <a:chExt cx="5760" cy="156"/>
          </a:xfrm>
        </p:grpSpPr>
        <p:sp>
          <p:nvSpPr>
            <p:cNvPr id="6157" name="Rectangle 32"/>
            <p:cNvSpPr>
              <a:spLocks noChangeArrowheads="1"/>
            </p:cNvSpPr>
            <p:nvPr/>
          </p:nvSpPr>
          <p:spPr bwMode="auto">
            <a:xfrm>
              <a:off x="0" y="4164"/>
              <a:ext cx="5760" cy="156"/>
            </a:xfrm>
            <a:prstGeom prst="rect">
              <a:avLst/>
            </a:prstGeom>
            <a:solidFill>
              <a:srgbClr val="0056A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sv-SE"/>
            </a:p>
          </p:txBody>
        </p:sp>
        <p:sp>
          <p:nvSpPr>
            <p:cNvPr id="6158" name="Text Box 33"/>
            <p:cNvSpPr txBox="1">
              <a:spLocks noChangeArrowheads="1"/>
            </p:cNvSpPr>
            <p:nvPr/>
          </p:nvSpPr>
          <p:spPr bwMode="auto">
            <a:xfrm>
              <a:off x="82" y="4166"/>
              <a:ext cx="1409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00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sv-SE" sz="1000" dirty="0" smtClean="0">
                  <a:solidFill>
                    <a:schemeClr val="bg1"/>
                  </a:solidFill>
                </a:rPr>
                <a:t>Solar </a:t>
              </a:r>
              <a:r>
                <a:rPr lang="sv-SE" sz="1000" dirty="0" err="1" smtClean="0">
                  <a:solidFill>
                    <a:schemeClr val="bg1"/>
                  </a:solidFill>
                </a:rPr>
                <a:t>Orbiter</a:t>
              </a:r>
              <a:r>
                <a:rPr lang="sv-SE" sz="1000" dirty="0" smtClean="0">
                  <a:solidFill>
                    <a:schemeClr val="bg1"/>
                  </a:solidFill>
                </a:rPr>
                <a:t> SWT#19, 2017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7" name="Picture 1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090" y="2376819"/>
            <a:ext cx="3421063" cy="3908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 Box 22"/>
          <p:cNvSpPr txBox="1">
            <a:spLocks noChangeArrowheads="1"/>
          </p:cNvSpPr>
          <p:nvPr/>
        </p:nvSpPr>
        <p:spPr bwMode="auto">
          <a:xfrm>
            <a:off x="2244131" y="6252192"/>
            <a:ext cx="1536300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sv-SE" altLang="en-US" sz="1400" dirty="0" err="1" smtClean="0"/>
              <a:t>Lemaire</a:t>
            </a:r>
            <a:r>
              <a:rPr lang="sv-SE" altLang="en-US" sz="1400" dirty="0" smtClean="0"/>
              <a:t>, </a:t>
            </a:r>
            <a:r>
              <a:rPr lang="sv-SE" altLang="en-US" sz="1400" dirty="0"/>
              <a:t>1991</a:t>
            </a:r>
            <a:endParaRPr lang="en-US" altLang="en-US" sz="1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8971" y="2499651"/>
            <a:ext cx="4300860" cy="3988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21"/>
          <p:cNvSpPr txBox="1">
            <a:spLocks noChangeArrowheads="1"/>
          </p:cNvSpPr>
          <p:nvPr/>
        </p:nvSpPr>
        <p:spPr bwMode="auto">
          <a:xfrm>
            <a:off x="579290" y="1031281"/>
            <a:ext cx="3335338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v-SE" altLang="en-US" b="1" dirty="0">
                <a:solidFill>
                  <a:srgbClr val="FF3300"/>
                </a:solidFill>
              </a:rPr>
              <a:t>Impulsive </a:t>
            </a:r>
            <a:r>
              <a:rPr lang="sv-SE" altLang="en-US" b="1" dirty="0" smtClean="0">
                <a:solidFill>
                  <a:srgbClr val="FF3300"/>
                </a:solidFill>
              </a:rPr>
              <a:t>penetration</a:t>
            </a:r>
            <a:r>
              <a:rPr lang="sv-SE" altLang="en-US" dirty="0"/>
              <a:t/>
            </a:r>
            <a:br>
              <a:rPr lang="sv-SE" altLang="en-US" dirty="0"/>
            </a:br>
            <a:r>
              <a:rPr lang="sv-SE" altLang="en-US" dirty="0" smtClean="0"/>
              <a:t>Alternative/</a:t>
            </a:r>
            <a:r>
              <a:rPr lang="sv-SE" altLang="en-US" dirty="0" err="1" smtClean="0"/>
              <a:t>complementary</a:t>
            </a:r>
            <a:r>
              <a:rPr lang="sv-SE" altLang="en-US" dirty="0" smtClean="0"/>
              <a:t> </a:t>
            </a:r>
            <a:r>
              <a:rPr lang="sv-SE" altLang="en-US" dirty="0" err="1" smtClean="0"/>
              <a:t>model</a:t>
            </a:r>
            <a:r>
              <a:rPr lang="sv-SE" altLang="en-US" dirty="0" smtClean="0"/>
              <a:t> </a:t>
            </a:r>
            <a:r>
              <a:rPr lang="sv-SE" altLang="en-US" dirty="0" err="1" smtClean="0"/>
              <a:t>to</a:t>
            </a:r>
            <a:r>
              <a:rPr lang="sv-SE" altLang="en-US" dirty="0" smtClean="0"/>
              <a:t> </a:t>
            </a:r>
            <a:r>
              <a:rPr lang="sv-SE" altLang="en-US" dirty="0" err="1" smtClean="0"/>
              <a:t>reconnection</a:t>
            </a:r>
            <a:r>
              <a:rPr lang="sv-SE" altLang="en-US" dirty="0" smtClean="0"/>
              <a:t> </a:t>
            </a:r>
            <a:r>
              <a:rPr lang="sv-SE" altLang="en-US" dirty="0" err="1"/>
              <a:t>proposed</a:t>
            </a:r>
            <a:r>
              <a:rPr lang="sv-SE" altLang="en-US" dirty="0"/>
              <a:t> by </a:t>
            </a:r>
            <a:r>
              <a:rPr lang="sv-SE" altLang="en-US" dirty="0" err="1" smtClean="0"/>
              <a:t>Lemaire</a:t>
            </a:r>
            <a:r>
              <a:rPr lang="sv-SE" altLang="en-US" dirty="0" smtClean="0"/>
              <a:t> </a:t>
            </a:r>
            <a:r>
              <a:rPr lang="sv-SE" altLang="en-US" dirty="0"/>
              <a:t>ca 1976 </a:t>
            </a:r>
            <a:endParaRPr lang="en-US" altLang="en-US" dirty="0"/>
          </a:p>
        </p:txBody>
      </p:sp>
      <p:sp>
        <p:nvSpPr>
          <p:cNvPr id="11" name="Text Box 21"/>
          <p:cNvSpPr txBox="1">
            <a:spLocks noChangeArrowheads="1"/>
          </p:cNvSpPr>
          <p:nvPr/>
        </p:nvSpPr>
        <p:spPr bwMode="auto">
          <a:xfrm>
            <a:off x="4548971" y="1031281"/>
            <a:ext cx="430086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sv-SE" altLang="en-US" b="1" dirty="0" err="1" smtClean="0">
                <a:solidFill>
                  <a:srgbClr val="0000FF"/>
                </a:solidFill>
              </a:rPr>
              <a:t>Magnetosheath</a:t>
            </a:r>
            <a:r>
              <a:rPr lang="sv-SE" altLang="en-US" b="1" dirty="0" smtClean="0">
                <a:solidFill>
                  <a:srgbClr val="0000FF"/>
                </a:solidFill>
              </a:rPr>
              <a:t> jets</a:t>
            </a:r>
            <a:br>
              <a:rPr lang="sv-SE" altLang="en-US" b="1" dirty="0" smtClean="0">
                <a:solidFill>
                  <a:srgbClr val="0000FF"/>
                </a:solidFill>
              </a:rPr>
            </a:br>
            <a:r>
              <a:rPr lang="sv-SE" altLang="en-US" dirty="0" err="1" smtClean="0"/>
              <a:t>Localized</a:t>
            </a:r>
            <a:r>
              <a:rPr lang="sv-SE" altLang="en-US" dirty="0" smtClean="0"/>
              <a:t> </a:t>
            </a:r>
            <a:r>
              <a:rPr lang="sv-SE" altLang="en-US" dirty="0" err="1" smtClean="0"/>
              <a:t>increases</a:t>
            </a:r>
            <a:r>
              <a:rPr lang="sv-SE" altLang="en-US" dirty="0" smtClean="0"/>
              <a:t> in </a:t>
            </a:r>
            <a:r>
              <a:rPr lang="sv-SE" altLang="en-US" dirty="0" err="1" smtClean="0"/>
              <a:t>velocity</a:t>
            </a:r>
            <a:r>
              <a:rPr lang="sv-SE" altLang="en-US" dirty="0" smtClean="0"/>
              <a:t> or </a:t>
            </a:r>
            <a:r>
              <a:rPr lang="sv-SE" altLang="en-US" dirty="0" err="1" smtClean="0"/>
              <a:t>kinetic</a:t>
            </a:r>
            <a:r>
              <a:rPr lang="sv-SE" altLang="en-US" dirty="0" smtClean="0"/>
              <a:t> </a:t>
            </a:r>
            <a:r>
              <a:rPr lang="sv-SE" altLang="en-US" dirty="0" err="1" smtClean="0"/>
              <a:t>energy</a:t>
            </a:r>
            <a:r>
              <a:rPr lang="sv-SE" altLang="en-US" dirty="0" smtClean="0"/>
              <a:t> </a:t>
            </a:r>
            <a:r>
              <a:rPr lang="sv-SE" altLang="en-US" dirty="0" err="1" smtClean="0"/>
              <a:t>density</a:t>
            </a:r>
            <a:r>
              <a:rPr lang="sv-SE" altLang="en-US" dirty="0" smtClean="0"/>
              <a:t>, </a:t>
            </a:r>
            <a:r>
              <a:rPr lang="sv-SE" altLang="en-US" dirty="0" err="1" smtClean="0"/>
              <a:t>associated</a:t>
            </a:r>
            <a:r>
              <a:rPr lang="sv-SE" altLang="en-US" dirty="0" smtClean="0"/>
              <a:t> </a:t>
            </a:r>
            <a:r>
              <a:rPr lang="sv-SE" altLang="en-US" dirty="0" err="1" smtClean="0"/>
              <a:t>with</a:t>
            </a:r>
            <a:r>
              <a:rPr lang="sv-SE" altLang="en-US" dirty="0" smtClean="0"/>
              <a:t> the </a:t>
            </a:r>
            <a:r>
              <a:rPr lang="sv-SE" altLang="en-US" dirty="0" err="1" smtClean="0"/>
              <a:t>quasi-parallel</a:t>
            </a:r>
            <a:r>
              <a:rPr lang="sv-SE" altLang="en-US" dirty="0" smtClean="0"/>
              <a:t> </a:t>
            </a:r>
            <a:r>
              <a:rPr lang="sv-SE" altLang="en-US" dirty="0" err="1" smtClean="0"/>
              <a:t>bow</a:t>
            </a:r>
            <a:r>
              <a:rPr lang="sv-SE" altLang="en-US" dirty="0" smtClean="0"/>
              <a:t> </a:t>
            </a:r>
            <a:r>
              <a:rPr lang="sv-SE" altLang="en-US" dirty="0" err="1" smtClean="0"/>
              <a:t>shock</a:t>
            </a:r>
            <a:endParaRPr lang="en-US" altLang="en-US" dirty="0"/>
          </a:p>
        </p:txBody>
      </p:sp>
      <p:sp>
        <p:nvSpPr>
          <p:cNvPr id="12" name="Text Box 22"/>
          <p:cNvSpPr txBox="1">
            <a:spLocks noChangeArrowheads="1"/>
          </p:cNvSpPr>
          <p:nvPr/>
        </p:nvSpPr>
        <p:spPr bwMode="auto">
          <a:xfrm>
            <a:off x="5126090" y="6252192"/>
            <a:ext cx="1536300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sv-SE" altLang="en-US" sz="1400" dirty="0" err="1" smtClean="0"/>
              <a:t>Plaschke</a:t>
            </a:r>
            <a:r>
              <a:rPr lang="sv-SE" altLang="en-US" sz="1400" dirty="0" smtClean="0"/>
              <a:t>, 2015</a:t>
            </a:r>
            <a:endParaRPr lang="en-US" altLang="en-US" sz="1400" dirty="0"/>
          </a:p>
        </p:txBody>
      </p:sp>
      <p:pic>
        <p:nvPicPr>
          <p:cNvPr id="13" name="Picture 4" descr="kth_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78" r="58159"/>
          <a:stretch>
            <a:fillRect/>
          </a:stretch>
        </p:blipFill>
        <p:spPr bwMode="auto">
          <a:xfrm>
            <a:off x="153987" y="174625"/>
            <a:ext cx="532284" cy="531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883" name="Rectangle 3"/>
          <p:cNvSpPr>
            <a:spLocks noGrp="1" noChangeArrowheads="1"/>
          </p:cNvSpPr>
          <p:nvPr>
            <p:ph type="title"/>
          </p:nvPr>
        </p:nvSpPr>
        <p:spPr>
          <a:xfrm>
            <a:off x="818866" y="25136"/>
            <a:ext cx="8147713" cy="1162220"/>
          </a:xfrm>
        </p:spPr>
        <p:txBody>
          <a:bodyPr/>
          <a:lstStyle/>
          <a:p>
            <a:r>
              <a:rPr lang="sv-SE" altLang="en-US" sz="36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CLUSTER: Examples </a:t>
            </a:r>
            <a:r>
              <a:rPr lang="sv-SE" altLang="en-US" sz="3600" b="1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of</a:t>
            </a:r>
            <a:r>
              <a:rPr lang="sv-SE" altLang="en-US" sz="36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 magnetosheath plasmoids (50% </a:t>
            </a:r>
            <a:r>
              <a:rPr lang="sv-SE" altLang="en-US" sz="3600" b="1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increase</a:t>
            </a:r>
            <a:r>
              <a:rPr lang="sv-SE" altLang="en-US" sz="36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 in </a:t>
            </a:r>
            <a:r>
              <a:rPr lang="sv-SE" altLang="en-US" sz="3600" b="1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n</a:t>
            </a:r>
            <a:r>
              <a:rPr lang="sv-SE" altLang="en-US" sz="3600" b="1" baseline="-25000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e</a:t>
            </a:r>
            <a:r>
              <a:rPr lang="sv-SE" altLang="en-US" sz="36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)</a:t>
            </a:r>
            <a:endParaRPr lang="en-US" altLang="en-US" sz="3600" b="1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pic>
        <p:nvPicPr>
          <p:cNvPr id="2052" name="Picture 4" descr="H:\EEAD\Documents\Space Physics\Egna artiklar\Plasmoids 2\Figures\Figure 2\021223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7463"/>
            <a:ext cx="3211354" cy="4348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:\EEAD\Documents\Space Physics\Egna artiklar\Plasmoids 2\Figures\Figure 2\021227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0296" y="1587463"/>
            <a:ext cx="3211354" cy="4348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:\EEAD\Documents\Space Physics\Egna artiklar\Plasmoids 2\Figures\Figure 2\030501.t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445" y="1587463"/>
            <a:ext cx="3211354" cy="4316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504968" y="1402797"/>
            <a:ext cx="24153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altLang="en-US" dirty="0" err="1" smtClean="0">
                <a:latin typeface="+mn-lt"/>
              </a:rPr>
              <a:t>Diamagnetic</a:t>
            </a:r>
            <a:endParaRPr lang="en-US" dirty="0">
              <a:latin typeface="+mn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347738" y="1402797"/>
            <a:ext cx="24153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altLang="en-US" dirty="0" err="1" smtClean="0">
                <a:latin typeface="+mn-lt"/>
              </a:rPr>
              <a:t>Paramagnetic</a:t>
            </a:r>
            <a:endParaRPr lang="en-US" dirty="0">
              <a:latin typeface="+mn-lt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427117" y="1402797"/>
            <a:ext cx="24153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altLang="en-US" dirty="0" err="1" smtClean="0">
                <a:latin typeface="+mn-lt"/>
              </a:rPr>
              <a:t>Paramagnetic</a:t>
            </a:r>
            <a:endParaRPr lang="en-US" dirty="0">
              <a:latin typeface="+mn-lt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77348" y="5904193"/>
            <a:ext cx="24153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altLang="en-US" dirty="0" err="1" smtClean="0">
                <a:latin typeface="+mn-lt"/>
              </a:rPr>
              <a:t>Embedded</a:t>
            </a:r>
            <a:endParaRPr lang="en-US" dirty="0">
              <a:latin typeface="+mn-lt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427117" y="5904193"/>
            <a:ext cx="24153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altLang="en-US" dirty="0" err="1" smtClean="0">
                <a:latin typeface="+mn-lt"/>
              </a:rPr>
              <a:t>Embedded</a:t>
            </a:r>
            <a:endParaRPr lang="en-US" dirty="0">
              <a:latin typeface="+mn-l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347738" y="5904193"/>
            <a:ext cx="24153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altLang="en-US" b="1" dirty="0" smtClean="0">
                <a:solidFill>
                  <a:srgbClr val="33CC33"/>
                </a:solidFill>
                <a:latin typeface="+mn-lt"/>
              </a:rPr>
              <a:t>Fast</a:t>
            </a:r>
            <a:endParaRPr lang="en-US" b="1" dirty="0">
              <a:solidFill>
                <a:srgbClr val="33CC33"/>
              </a:solidFill>
              <a:latin typeface="+mn-lt"/>
            </a:endParaRPr>
          </a:p>
        </p:txBody>
      </p:sp>
      <p:pic>
        <p:nvPicPr>
          <p:cNvPr id="19" name="Picture 4" descr="kth_logo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78" r="58159"/>
          <a:stretch>
            <a:fillRect/>
          </a:stretch>
        </p:blipFill>
        <p:spPr bwMode="auto">
          <a:xfrm>
            <a:off x="153987" y="174625"/>
            <a:ext cx="532284" cy="531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0" name="Group 31"/>
          <p:cNvGrpSpPr>
            <a:grpSpLocks/>
          </p:cNvGrpSpPr>
          <p:nvPr/>
        </p:nvGrpSpPr>
        <p:grpSpPr bwMode="auto">
          <a:xfrm>
            <a:off x="0" y="6610350"/>
            <a:ext cx="9144000" cy="247650"/>
            <a:chOff x="0" y="4164"/>
            <a:chExt cx="5760" cy="156"/>
          </a:xfrm>
          <a:solidFill>
            <a:srgbClr val="C00000"/>
          </a:solidFill>
        </p:grpSpPr>
        <p:sp>
          <p:nvSpPr>
            <p:cNvPr id="21" name="Rectangle 32"/>
            <p:cNvSpPr>
              <a:spLocks noChangeArrowheads="1"/>
            </p:cNvSpPr>
            <p:nvPr/>
          </p:nvSpPr>
          <p:spPr bwMode="auto">
            <a:xfrm>
              <a:off x="0" y="4164"/>
              <a:ext cx="5760" cy="156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sv-SE"/>
            </a:p>
          </p:txBody>
        </p:sp>
        <p:sp>
          <p:nvSpPr>
            <p:cNvPr id="22" name="Text Box 33"/>
            <p:cNvSpPr txBox="1">
              <a:spLocks noChangeArrowheads="1"/>
            </p:cNvSpPr>
            <p:nvPr/>
          </p:nvSpPr>
          <p:spPr bwMode="auto">
            <a:xfrm>
              <a:off x="82" y="4166"/>
              <a:ext cx="1409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sv-SE" sz="1000" dirty="0" smtClean="0">
                  <a:solidFill>
                    <a:schemeClr val="bg1"/>
                  </a:solidFill>
                </a:rPr>
                <a:t>Solar </a:t>
              </a:r>
              <a:r>
                <a:rPr lang="sv-SE" sz="1000" dirty="0" err="1" smtClean="0">
                  <a:solidFill>
                    <a:schemeClr val="bg1"/>
                  </a:solidFill>
                </a:rPr>
                <a:t>Orbiter</a:t>
              </a:r>
              <a:r>
                <a:rPr lang="sv-SE" sz="1000" dirty="0" smtClean="0">
                  <a:solidFill>
                    <a:schemeClr val="bg1"/>
                  </a:solidFill>
                </a:rPr>
                <a:t> SWT#19, 2017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93585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883" name="Rectangle 3"/>
          <p:cNvSpPr>
            <a:spLocks noGrp="1" noChangeArrowheads="1"/>
          </p:cNvSpPr>
          <p:nvPr>
            <p:ph type="title"/>
          </p:nvPr>
        </p:nvSpPr>
        <p:spPr>
          <a:xfrm>
            <a:off x="1611313" y="188913"/>
            <a:ext cx="6516687" cy="588962"/>
          </a:xfrm>
        </p:spPr>
        <p:txBody>
          <a:bodyPr/>
          <a:lstStyle/>
          <a:p>
            <a:r>
              <a:rPr lang="sv-SE" altLang="en-US" sz="4800" b="1" dirty="0">
                <a:solidFill>
                  <a:schemeClr val="tx1"/>
                </a:solidFill>
                <a:latin typeface="Calibri" panose="020F0502020204030204" pitchFamily="34" charset="0"/>
              </a:rPr>
              <a:t>Dia- or </a:t>
            </a:r>
            <a:r>
              <a:rPr lang="sv-SE" altLang="en-US" sz="4800" b="1" dirty="0" err="1">
                <a:solidFill>
                  <a:schemeClr val="tx1"/>
                </a:solidFill>
                <a:latin typeface="Calibri" panose="020F0502020204030204" pitchFamily="34" charset="0"/>
              </a:rPr>
              <a:t>paramagnetic</a:t>
            </a:r>
            <a:r>
              <a:rPr lang="sv-SE" altLang="en-US" sz="4800" b="1" dirty="0">
                <a:solidFill>
                  <a:schemeClr val="tx1"/>
                </a:solidFill>
                <a:latin typeface="Calibri" panose="020F0502020204030204" pitchFamily="34" charset="0"/>
              </a:rPr>
              <a:t>?</a:t>
            </a:r>
            <a:endParaRPr lang="en-US" altLang="en-US" sz="4800" b="1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pic>
        <p:nvPicPr>
          <p:cNvPr id="506891" name="Picture 11" descr="03050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25"/>
          <a:stretch>
            <a:fillRect/>
          </a:stretch>
        </p:blipFill>
        <p:spPr bwMode="auto">
          <a:xfrm>
            <a:off x="681038" y="993775"/>
            <a:ext cx="3879850" cy="543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6892" name="Text Box 12"/>
          <p:cNvSpPr txBox="1">
            <a:spLocks noChangeArrowheads="1"/>
          </p:cNvSpPr>
          <p:nvPr/>
        </p:nvSpPr>
        <p:spPr bwMode="auto">
          <a:xfrm>
            <a:off x="2305050" y="6108700"/>
            <a:ext cx="62706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v-SE" altLang="en-US" sz="1600"/>
              <a:t>t </a:t>
            </a:r>
            <a:r>
              <a:rPr lang="sv-SE" altLang="en-US" sz="1600" i="0"/>
              <a:t>(s)</a:t>
            </a:r>
            <a:endParaRPr lang="en-US" altLang="en-US" sz="1600" i="0"/>
          </a:p>
        </p:txBody>
      </p:sp>
      <p:sp>
        <p:nvSpPr>
          <p:cNvPr id="506893" name="Text Box 13"/>
          <p:cNvSpPr txBox="1">
            <a:spLocks noChangeArrowheads="1"/>
          </p:cNvSpPr>
          <p:nvPr/>
        </p:nvSpPr>
        <p:spPr bwMode="auto">
          <a:xfrm rot="16200000">
            <a:off x="-326231" y="4504532"/>
            <a:ext cx="2243137" cy="3365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v-SE" altLang="en-US" sz="1600"/>
              <a:t>B </a:t>
            </a:r>
            <a:r>
              <a:rPr lang="sv-SE" altLang="en-US" sz="1600" i="0"/>
              <a:t>(nT)</a:t>
            </a:r>
            <a:endParaRPr lang="en-US" altLang="en-US" sz="1600" i="0"/>
          </a:p>
        </p:txBody>
      </p:sp>
      <p:sp>
        <p:nvSpPr>
          <p:cNvPr id="506894" name="Text Box 14"/>
          <p:cNvSpPr txBox="1">
            <a:spLocks noChangeArrowheads="1"/>
          </p:cNvSpPr>
          <p:nvPr/>
        </p:nvSpPr>
        <p:spPr bwMode="auto">
          <a:xfrm rot="16200000">
            <a:off x="-302419" y="2248694"/>
            <a:ext cx="2243138" cy="3365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v-SE" altLang="en-US" sz="1600"/>
              <a:t>n</a:t>
            </a:r>
            <a:r>
              <a:rPr lang="sv-SE" altLang="en-US" sz="1600" baseline="-25000"/>
              <a:t>e</a:t>
            </a:r>
            <a:r>
              <a:rPr lang="sv-SE" altLang="en-US" sz="1600"/>
              <a:t> </a:t>
            </a:r>
            <a:r>
              <a:rPr lang="sv-SE" altLang="en-US" sz="1600" i="0"/>
              <a:t>(cm</a:t>
            </a:r>
            <a:r>
              <a:rPr lang="sv-SE" altLang="en-US" sz="1600" i="0" baseline="30000"/>
              <a:t>-3</a:t>
            </a:r>
            <a:r>
              <a:rPr lang="sv-SE" altLang="en-US" sz="1600" i="0"/>
              <a:t>)</a:t>
            </a:r>
            <a:endParaRPr lang="en-US" altLang="en-US" sz="1600" i="0"/>
          </a:p>
        </p:txBody>
      </p:sp>
      <p:sp>
        <p:nvSpPr>
          <p:cNvPr id="506895" name="Text Box 15"/>
          <p:cNvSpPr txBox="1">
            <a:spLocks noChangeArrowheads="1"/>
          </p:cNvSpPr>
          <p:nvPr/>
        </p:nvSpPr>
        <p:spPr bwMode="auto">
          <a:xfrm>
            <a:off x="1203325" y="842323"/>
            <a:ext cx="2830513" cy="3365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v-SE" altLang="en-US" sz="1600" i="0" dirty="0"/>
              <a:t>2003-05-01</a:t>
            </a:r>
            <a:endParaRPr lang="en-US" altLang="en-US" sz="1600" i="0" dirty="0"/>
          </a:p>
        </p:txBody>
      </p:sp>
      <p:sp>
        <p:nvSpPr>
          <p:cNvPr id="506896" name="Line 16"/>
          <p:cNvSpPr>
            <a:spLocks noChangeShapeType="1"/>
          </p:cNvSpPr>
          <p:nvPr/>
        </p:nvSpPr>
        <p:spPr bwMode="auto">
          <a:xfrm flipV="1">
            <a:off x="1260475" y="3243263"/>
            <a:ext cx="2760663" cy="1905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 type="triangle" w="lg" len="lg"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06897" name="Text Box 17"/>
          <p:cNvSpPr txBox="1">
            <a:spLocks noChangeArrowheads="1"/>
          </p:cNvSpPr>
          <p:nvPr/>
        </p:nvSpPr>
        <p:spPr bwMode="auto">
          <a:xfrm>
            <a:off x="2154238" y="3089275"/>
            <a:ext cx="973137" cy="36671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rgbClr val="0000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v-SE" altLang="en-US" dirty="0">
                <a:solidFill>
                  <a:srgbClr val="0000FF"/>
                </a:solidFill>
              </a:rPr>
              <a:t>500 s</a:t>
            </a:r>
            <a:endParaRPr lang="en-US" altLang="en-US" dirty="0">
              <a:solidFill>
                <a:srgbClr val="0000FF"/>
              </a:solidFill>
            </a:endParaRPr>
          </a:p>
        </p:txBody>
      </p:sp>
      <p:pic>
        <p:nvPicPr>
          <p:cNvPr id="506898" name="Picture 18" descr="02122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20" t="9222"/>
          <a:stretch>
            <a:fillRect/>
          </a:stretch>
        </p:blipFill>
        <p:spPr bwMode="auto">
          <a:xfrm>
            <a:off x="5040313" y="1228725"/>
            <a:ext cx="3532187" cy="5203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6899" name="Text Box 19"/>
          <p:cNvSpPr txBox="1">
            <a:spLocks noChangeArrowheads="1"/>
          </p:cNvSpPr>
          <p:nvPr/>
        </p:nvSpPr>
        <p:spPr bwMode="auto">
          <a:xfrm>
            <a:off x="6334125" y="6170613"/>
            <a:ext cx="62706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v-SE" altLang="en-US" sz="1600"/>
              <a:t>t </a:t>
            </a:r>
            <a:r>
              <a:rPr lang="sv-SE" altLang="en-US" sz="1600" i="0"/>
              <a:t>(s)</a:t>
            </a:r>
            <a:endParaRPr lang="en-US" altLang="en-US" sz="1600" i="0"/>
          </a:p>
        </p:txBody>
      </p:sp>
      <p:sp>
        <p:nvSpPr>
          <p:cNvPr id="506900" name="Text Box 20"/>
          <p:cNvSpPr txBox="1">
            <a:spLocks noChangeArrowheads="1"/>
          </p:cNvSpPr>
          <p:nvPr/>
        </p:nvSpPr>
        <p:spPr bwMode="auto">
          <a:xfrm rot="16200000">
            <a:off x="3702844" y="4566444"/>
            <a:ext cx="2243138" cy="3365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v-SE" altLang="en-US" sz="1600"/>
              <a:t>B </a:t>
            </a:r>
            <a:r>
              <a:rPr lang="sv-SE" altLang="en-US" sz="1600" i="0"/>
              <a:t>(nT)</a:t>
            </a:r>
            <a:endParaRPr lang="en-US" altLang="en-US" sz="1600" i="0"/>
          </a:p>
        </p:txBody>
      </p:sp>
      <p:sp>
        <p:nvSpPr>
          <p:cNvPr id="506901" name="Text Box 21"/>
          <p:cNvSpPr txBox="1">
            <a:spLocks noChangeArrowheads="1"/>
          </p:cNvSpPr>
          <p:nvPr/>
        </p:nvSpPr>
        <p:spPr bwMode="auto">
          <a:xfrm rot="16200000">
            <a:off x="3726656" y="2310607"/>
            <a:ext cx="2243137" cy="3365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v-SE" altLang="en-US" sz="1600"/>
              <a:t>n</a:t>
            </a:r>
            <a:r>
              <a:rPr lang="sv-SE" altLang="en-US" sz="1600" baseline="-25000"/>
              <a:t>e</a:t>
            </a:r>
            <a:r>
              <a:rPr lang="sv-SE" altLang="en-US" sz="1600"/>
              <a:t> </a:t>
            </a:r>
            <a:r>
              <a:rPr lang="sv-SE" altLang="en-US" sz="1600" i="0"/>
              <a:t>(cm</a:t>
            </a:r>
            <a:r>
              <a:rPr lang="sv-SE" altLang="en-US" sz="1600" i="0" baseline="30000"/>
              <a:t>-3</a:t>
            </a:r>
            <a:r>
              <a:rPr lang="sv-SE" altLang="en-US" sz="1600" i="0"/>
              <a:t>)</a:t>
            </a:r>
            <a:endParaRPr lang="en-US" altLang="en-US" sz="1600" i="0"/>
          </a:p>
        </p:txBody>
      </p:sp>
      <p:sp>
        <p:nvSpPr>
          <p:cNvPr id="506902" name="Text Box 22"/>
          <p:cNvSpPr txBox="1">
            <a:spLocks noChangeArrowheads="1"/>
          </p:cNvSpPr>
          <p:nvPr/>
        </p:nvSpPr>
        <p:spPr bwMode="auto">
          <a:xfrm>
            <a:off x="5232400" y="842323"/>
            <a:ext cx="2830513" cy="3365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v-SE" altLang="en-US" sz="1600" i="0" dirty="0"/>
              <a:t>2002-12-23</a:t>
            </a:r>
            <a:endParaRPr lang="en-US" altLang="en-US" sz="1600" i="0" dirty="0"/>
          </a:p>
        </p:txBody>
      </p:sp>
      <p:sp>
        <p:nvSpPr>
          <p:cNvPr id="506903" name="Line 23"/>
          <p:cNvSpPr>
            <a:spLocks noChangeShapeType="1"/>
          </p:cNvSpPr>
          <p:nvPr/>
        </p:nvSpPr>
        <p:spPr bwMode="auto">
          <a:xfrm flipV="1">
            <a:off x="5289550" y="3305175"/>
            <a:ext cx="2760663" cy="1905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 type="triangle" w="lg" len="lg"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06904" name="Text Box 24"/>
          <p:cNvSpPr txBox="1">
            <a:spLocks noChangeArrowheads="1"/>
          </p:cNvSpPr>
          <p:nvPr/>
        </p:nvSpPr>
        <p:spPr bwMode="auto">
          <a:xfrm>
            <a:off x="6183313" y="3151188"/>
            <a:ext cx="973137" cy="36671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rgbClr val="0000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v-SE" altLang="en-US">
                <a:solidFill>
                  <a:srgbClr val="0000FF"/>
                </a:solidFill>
              </a:rPr>
              <a:t>500 s</a:t>
            </a:r>
            <a:endParaRPr lang="en-US" altLang="en-US">
              <a:solidFill>
                <a:srgbClr val="0000FF"/>
              </a:solidFill>
            </a:endParaRPr>
          </a:p>
        </p:txBody>
      </p:sp>
      <p:grpSp>
        <p:nvGrpSpPr>
          <p:cNvPr id="506908" name="Group 28"/>
          <p:cNvGrpSpPr>
            <a:grpSpLocks/>
          </p:cNvGrpSpPr>
          <p:nvPr/>
        </p:nvGrpSpPr>
        <p:grpSpPr bwMode="auto">
          <a:xfrm>
            <a:off x="5254625" y="4237038"/>
            <a:ext cx="2820988" cy="1068387"/>
            <a:chOff x="3310" y="2669"/>
            <a:chExt cx="1777" cy="673"/>
          </a:xfrm>
        </p:grpSpPr>
        <p:sp>
          <p:nvSpPr>
            <p:cNvPr id="506905" name="Line 25"/>
            <p:cNvSpPr>
              <a:spLocks noChangeShapeType="1"/>
            </p:cNvSpPr>
            <p:nvPr/>
          </p:nvSpPr>
          <p:spPr bwMode="auto">
            <a:xfrm>
              <a:off x="3310" y="2669"/>
              <a:ext cx="1777" cy="0"/>
            </a:xfrm>
            <a:prstGeom prst="line">
              <a:avLst/>
            </a:prstGeom>
            <a:noFill/>
            <a:ln w="19050">
              <a:solidFill>
                <a:srgbClr val="FF3300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06906" name="Line 26"/>
            <p:cNvSpPr>
              <a:spLocks noChangeShapeType="1"/>
            </p:cNvSpPr>
            <p:nvPr/>
          </p:nvSpPr>
          <p:spPr bwMode="auto">
            <a:xfrm rot="16200000" flipV="1">
              <a:off x="3850" y="3012"/>
              <a:ext cx="654" cy="5"/>
            </a:xfrm>
            <a:prstGeom prst="line">
              <a:avLst/>
            </a:prstGeom>
            <a:noFill/>
            <a:ln w="19050">
              <a:solidFill>
                <a:srgbClr val="FF3300"/>
              </a:solidFill>
              <a:prstDash val="dash"/>
              <a:round/>
              <a:headEnd type="triangle" w="lg" len="lg"/>
              <a:tailEnd type="triangle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06907" name="Text Box 27"/>
            <p:cNvSpPr txBox="1">
              <a:spLocks noChangeArrowheads="1"/>
            </p:cNvSpPr>
            <p:nvPr/>
          </p:nvSpPr>
          <p:spPr bwMode="auto">
            <a:xfrm>
              <a:off x="3892" y="2787"/>
              <a:ext cx="321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19050" algn="ctr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sv-SE" altLang="en-US" sz="1400">
                  <a:solidFill>
                    <a:srgbClr val="FF3300"/>
                  </a:solidFill>
                  <a:latin typeface="Symbol" pitchFamily="18" charset="2"/>
                </a:rPr>
                <a:t>D</a:t>
              </a:r>
              <a:r>
                <a:rPr lang="sv-SE" altLang="en-US" sz="1400">
                  <a:solidFill>
                    <a:srgbClr val="FF3300"/>
                  </a:solidFill>
                </a:rPr>
                <a:t>B</a:t>
              </a:r>
              <a:endParaRPr lang="en-US" altLang="en-US" sz="1400">
                <a:solidFill>
                  <a:srgbClr val="FF3300"/>
                </a:solidFill>
              </a:endParaRPr>
            </a:p>
          </p:txBody>
        </p:sp>
      </p:grpSp>
      <p:sp>
        <p:nvSpPr>
          <p:cNvPr id="25" name="Line 25"/>
          <p:cNvSpPr>
            <a:spLocks noChangeShapeType="1"/>
          </p:cNvSpPr>
          <p:nvPr/>
        </p:nvSpPr>
        <p:spPr bwMode="auto">
          <a:xfrm>
            <a:off x="1260475" y="4942081"/>
            <a:ext cx="2820988" cy="0"/>
          </a:xfrm>
          <a:prstGeom prst="line">
            <a:avLst/>
          </a:prstGeom>
          <a:noFill/>
          <a:ln w="19050">
            <a:solidFill>
              <a:srgbClr val="FF33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" name="Line 26"/>
          <p:cNvSpPr>
            <a:spLocks noChangeShapeType="1"/>
          </p:cNvSpPr>
          <p:nvPr/>
        </p:nvSpPr>
        <p:spPr bwMode="auto">
          <a:xfrm rot="16200000" flipV="1">
            <a:off x="2174157" y="4284362"/>
            <a:ext cx="1307499" cy="7938"/>
          </a:xfrm>
          <a:prstGeom prst="line">
            <a:avLst/>
          </a:prstGeom>
          <a:noFill/>
          <a:ln w="19050">
            <a:solidFill>
              <a:srgbClr val="FF3300"/>
            </a:solidFill>
            <a:prstDash val="dash"/>
            <a:round/>
            <a:headEnd type="triangle" w="lg" len="lg"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7" name="Text Box 27"/>
          <p:cNvSpPr txBox="1">
            <a:spLocks noChangeArrowheads="1"/>
          </p:cNvSpPr>
          <p:nvPr/>
        </p:nvSpPr>
        <p:spPr bwMode="auto">
          <a:xfrm>
            <a:off x="2755697" y="4044631"/>
            <a:ext cx="50958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v-SE" altLang="en-US" sz="1400" dirty="0">
                <a:solidFill>
                  <a:srgbClr val="FF3300"/>
                </a:solidFill>
                <a:latin typeface="Symbol" pitchFamily="18" charset="2"/>
              </a:rPr>
              <a:t>D</a:t>
            </a:r>
            <a:r>
              <a:rPr lang="sv-SE" altLang="en-US" sz="1400" dirty="0">
                <a:solidFill>
                  <a:srgbClr val="FF3300"/>
                </a:solidFill>
              </a:rPr>
              <a:t>B</a:t>
            </a:r>
            <a:endParaRPr lang="en-US" altLang="en-US" sz="1400" dirty="0">
              <a:solidFill>
                <a:srgbClr val="FF3300"/>
              </a:solidFill>
            </a:endParaRPr>
          </a:p>
        </p:txBody>
      </p:sp>
      <p:grpSp>
        <p:nvGrpSpPr>
          <p:cNvPr id="28" name="Group 31"/>
          <p:cNvGrpSpPr>
            <a:grpSpLocks/>
          </p:cNvGrpSpPr>
          <p:nvPr/>
        </p:nvGrpSpPr>
        <p:grpSpPr bwMode="auto">
          <a:xfrm>
            <a:off x="0" y="6610350"/>
            <a:ext cx="9144000" cy="247650"/>
            <a:chOff x="0" y="4164"/>
            <a:chExt cx="5760" cy="156"/>
          </a:xfrm>
          <a:solidFill>
            <a:srgbClr val="C00000"/>
          </a:solidFill>
        </p:grpSpPr>
        <p:sp>
          <p:nvSpPr>
            <p:cNvPr id="29" name="Rectangle 32"/>
            <p:cNvSpPr>
              <a:spLocks noChangeArrowheads="1"/>
            </p:cNvSpPr>
            <p:nvPr/>
          </p:nvSpPr>
          <p:spPr bwMode="auto">
            <a:xfrm>
              <a:off x="0" y="4164"/>
              <a:ext cx="5760" cy="156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sv-SE"/>
            </a:p>
          </p:txBody>
        </p:sp>
        <p:sp>
          <p:nvSpPr>
            <p:cNvPr id="30" name="Text Box 33"/>
            <p:cNvSpPr txBox="1">
              <a:spLocks noChangeArrowheads="1"/>
            </p:cNvSpPr>
            <p:nvPr/>
          </p:nvSpPr>
          <p:spPr bwMode="auto">
            <a:xfrm>
              <a:off x="82" y="4166"/>
              <a:ext cx="1409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sv-SE" sz="1000" dirty="0" smtClean="0">
                  <a:solidFill>
                    <a:schemeClr val="bg1"/>
                  </a:solidFill>
                </a:rPr>
                <a:t>Solar </a:t>
              </a:r>
              <a:r>
                <a:rPr lang="sv-SE" sz="1000" dirty="0" err="1" smtClean="0">
                  <a:solidFill>
                    <a:schemeClr val="bg1"/>
                  </a:solidFill>
                </a:rPr>
                <a:t>Orbiter</a:t>
              </a:r>
              <a:r>
                <a:rPr lang="sv-SE" sz="1000" dirty="0" smtClean="0">
                  <a:solidFill>
                    <a:schemeClr val="bg1"/>
                  </a:solidFill>
                </a:rPr>
                <a:t> SWT#19, 2017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31" name="Text Box 17"/>
          <p:cNvSpPr txBox="1">
            <a:spLocks noChangeArrowheads="1"/>
          </p:cNvSpPr>
          <p:nvPr/>
        </p:nvSpPr>
        <p:spPr bwMode="auto">
          <a:xfrm>
            <a:off x="1200765" y="1221110"/>
            <a:ext cx="1746236" cy="30777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sv-SE" altLang="en-US" sz="1400" dirty="0" smtClean="0"/>
              <a:t>Magnetosheath</a:t>
            </a:r>
            <a:endParaRPr lang="en-US" altLang="en-US" sz="1400" dirty="0"/>
          </a:p>
        </p:txBody>
      </p:sp>
      <p:sp>
        <p:nvSpPr>
          <p:cNvPr id="32" name="Text Box 17"/>
          <p:cNvSpPr txBox="1">
            <a:spLocks noChangeArrowheads="1"/>
          </p:cNvSpPr>
          <p:nvPr/>
        </p:nvSpPr>
        <p:spPr bwMode="auto">
          <a:xfrm>
            <a:off x="5241331" y="1254456"/>
            <a:ext cx="1746236" cy="30777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sv-SE" altLang="en-US" sz="1400" dirty="0" smtClean="0"/>
              <a:t>Magnetosheath</a:t>
            </a:r>
            <a:endParaRPr lang="en-US" altLang="en-US" sz="1400" dirty="0"/>
          </a:p>
        </p:txBody>
      </p:sp>
      <p:pic>
        <p:nvPicPr>
          <p:cNvPr id="33" name="Picture 4" descr="kth_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78" r="58159"/>
          <a:stretch>
            <a:fillRect/>
          </a:stretch>
        </p:blipFill>
        <p:spPr bwMode="auto">
          <a:xfrm>
            <a:off x="153987" y="174625"/>
            <a:ext cx="532284" cy="531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7589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tomask\Documents\Space Physics\Cluster\Plasmoids 2\Figures\Figure 1\030311.tif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5"/>
          <a:stretch/>
        </p:blipFill>
        <p:spPr bwMode="auto">
          <a:xfrm>
            <a:off x="181283" y="1621164"/>
            <a:ext cx="3076975" cy="4348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tomask\Documents\Space Physics\Cluster\Plasmoids 2\Figures\Figure 1\040124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1860" y="1621164"/>
            <a:ext cx="3211354" cy="4348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tomask\Documents\Space Physics\Cluster\Plasmoids 2\Figures\Figure 1\040404.t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8070" y="1621164"/>
            <a:ext cx="3211354" cy="4348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6883" name="Rectangle 3"/>
          <p:cNvSpPr>
            <a:spLocks noGrp="1" noChangeArrowheads="1"/>
          </p:cNvSpPr>
          <p:nvPr>
            <p:ph type="title"/>
          </p:nvPr>
        </p:nvSpPr>
        <p:spPr>
          <a:xfrm>
            <a:off x="818866" y="66080"/>
            <a:ext cx="8147713" cy="1162220"/>
          </a:xfrm>
        </p:spPr>
        <p:txBody>
          <a:bodyPr/>
          <a:lstStyle/>
          <a:p>
            <a:r>
              <a:rPr lang="sv-SE" altLang="en-US" sz="40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Examples </a:t>
            </a:r>
            <a:r>
              <a:rPr lang="sv-SE" altLang="en-US" sz="4000" b="1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of</a:t>
            </a:r>
            <a:r>
              <a:rPr lang="sv-SE" altLang="en-US" sz="40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 solar </a:t>
            </a:r>
            <a:r>
              <a:rPr lang="sv-SE" altLang="en-US" sz="4000" b="1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wind</a:t>
            </a:r>
            <a:r>
              <a:rPr lang="sv-SE" altLang="en-US" sz="40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sv-SE" altLang="en-US" sz="4000" b="1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plasmoids</a:t>
            </a:r>
            <a:r>
              <a:rPr lang="sv-SE" altLang="en-US" sz="40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br>
              <a:rPr lang="sv-SE" altLang="en-US" sz="4000" b="1" dirty="0" smtClean="0">
                <a:solidFill>
                  <a:schemeClr val="tx1"/>
                </a:solidFill>
                <a:latin typeface="Calibri" panose="020F0502020204030204" pitchFamily="34" charset="0"/>
              </a:rPr>
            </a:br>
            <a:r>
              <a:rPr lang="sv-SE" altLang="en-US" sz="40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(</a:t>
            </a:r>
            <a:r>
              <a:rPr lang="sv-SE" altLang="en-US" sz="4000" b="1" dirty="0">
                <a:solidFill>
                  <a:schemeClr val="tx1"/>
                </a:solidFill>
                <a:latin typeface="Calibri" panose="020F0502020204030204" pitchFamily="34" charset="0"/>
              </a:rPr>
              <a:t>3</a:t>
            </a:r>
            <a:r>
              <a:rPr lang="sv-SE" altLang="en-US" sz="40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0% </a:t>
            </a:r>
            <a:r>
              <a:rPr lang="sv-SE" altLang="en-US" sz="4000" b="1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increase</a:t>
            </a:r>
            <a:r>
              <a:rPr lang="sv-SE" altLang="en-US" sz="40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 in </a:t>
            </a:r>
            <a:r>
              <a:rPr lang="sv-SE" altLang="en-US" sz="4000" b="1" i="1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n</a:t>
            </a:r>
            <a:r>
              <a:rPr lang="sv-SE" altLang="en-US" sz="4000" b="1" i="1" baseline="-25000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e</a:t>
            </a:r>
            <a:r>
              <a:rPr lang="sv-SE" altLang="en-US" sz="40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)</a:t>
            </a:r>
            <a:endParaRPr lang="en-US" altLang="en-US" sz="4000" b="1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60936" y="1402797"/>
            <a:ext cx="226212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altLang="en-US" dirty="0" err="1" smtClean="0">
                <a:latin typeface="+mn-lt"/>
              </a:rPr>
              <a:t>Diamagnetic</a:t>
            </a:r>
            <a:endParaRPr lang="en-US" dirty="0">
              <a:latin typeface="+mn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381858" y="1402797"/>
            <a:ext cx="24153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altLang="en-US" dirty="0" err="1"/>
              <a:t>Diamagnetic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487768" y="1402797"/>
            <a:ext cx="229402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altLang="en-US" dirty="0" err="1"/>
              <a:t>Diamagnetic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484333" y="5904193"/>
            <a:ext cx="24153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altLang="en-US" dirty="0" err="1" smtClean="0">
                <a:latin typeface="+mn-lt"/>
              </a:rPr>
              <a:t>Embedded</a:t>
            </a:r>
            <a:endParaRPr lang="en-US" dirty="0">
              <a:latin typeface="+mn-lt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427117" y="5904193"/>
            <a:ext cx="24153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altLang="en-US" dirty="0" err="1" smtClean="0">
                <a:latin typeface="+mn-lt"/>
              </a:rPr>
              <a:t>Embedded</a:t>
            </a:r>
            <a:endParaRPr lang="en-US" dirty="0">
              <a:latin typeface="+mn-l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381858" y="5904193"/>
            <a:ext cx="24153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altLang="en-US" dirty="0" err="1"/>
              <a:t>Embedded</a:t>
            </a:r>
            <a:endParaRPr lang="en-US" dirty="0"/>
          </a:p>
        </p:txBody>
      </p:sp>
      <p:grpSp>
        <p:nvGrpSpPr>
          <p:cNvPr id="22" name="Group 31"/>
          <p:cNvGrpSpPr>
            <a:grpSpLocks/>
          </p:cNvGrpSpPr>
          <p:nvPr/>
        </p:nvGrpSpPr>
        <p:grpSpPr bwMode="auto">
          <a:xfrm>
            <a:off x="0" y="6610350"/>
            <a:ext cx="9144000" cy="247650"/>
            <a:chOff x="0" y="4164"/>
            <a:chExt cx="5760" cy="156"/>
          </a:xfrm>
          <a:solidFill>
            <a:srgbClr val="C00000"/>
          </a:solidFill>
        </p:grpSpPr>
        <p:sp>
          <p:nvSpPr>
            <p:cNvPr id="23" name="Rectangle 32"/>
            <p:cNvSpPr>
              <a:spLocks noChangeArrowheads="1"/>
            </p:cNvSpPr>
            <p:nvPr/>
          </p:nvSpPr>
          <p:spPr bwMode="auto">
            <a:xfrm>
              <a:off x="0" y="4164"/>
              <a:ext cx="5760" cy="156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sv-SE"/>
            </a:p>
          </p:txBody>
        </p:sp>
        <p:sp>
          <p:nvSpPr>
            <p:cNvPr id="24" name="Text Box 33"/>
            <p:cNvSpPr txBox="1">
              <a:spLocks noChangeArrowheads="1"/>
            </p:cNvSpPr>
            <p:nvPr/>
          </p:nvSpPr>
          <p:spPr bwMode="auto">
            <a:xfrm>
              <a:off x="82" y="4166"/>
              <a:ext cx="1409" cy="154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sv-SE" sz="1000" dirty="0" smtClean="0">
                  <a:solidFill>
                    <a:schemeClr val="bg1"/>
                  </a:solidFill>
                </a:rPr>
                <a:t>Solar </a:t>
              </a:r>
              <a:r>
                <a:rPr lang="sv-SE" sz="1000" dirty="0" err="1" smtClean="0">
                  <a:solidFill>
                    <a:schemeClr val="bg1"/>
                  </a:solidFill>
                </a:rPr>
                <a:t>Orbiter</a:t>
              </a:r>
              <a:r>
                <a:rPr lang="sv-SE" sz="1000" dirty="0" smtClean="0">
                  <a:solidFill>
                    <a:schemeClr val="bg1"/>
                  </a:solidFill>
                </a:rPr>
                <a:t> SWT#19, 2017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16" name="Picture 4" descr="kth_logo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78" r="58159"/>
          <a:stretch>
            <a:fillRect/>
          </a:stretch>
        </p:blipFill>
        <p:spPr bwMode="auto">
          <a:xfrm>
            <a:off x="153987" y="174625"/>
            <a:ext cx="532284" cy="531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0916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tomask\Documents\Space Physics\Cluster\Plasmoids 2\Figures\Figure 3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88" y="844460"/>
            <a:ext cx="8582025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6883" name="Rectangle 3"/>
          <p:cNvSpPr>
            <a:spLocks noGrp="1" noChangeArrowheads="1"/>
          </p:cNvSpPr>
          <p:nvPr>
            <p:ph type="title"/>
          </p:nvPr>
        </p:nvSpPr>
        <p:spPr>
          <a:xfrm>
            <a:off x="1447537" y="134321"/>
            <a:ext cx="6577344" cy="1012090"/>
          </a:xfrm>
        </p:spPr>
        <p:txBody>
          <a:bodyPr/>
          <a:lstStyle/>
          <a:p>
            <a:pPr>
              <a:lnSpc>
                <a:spcPts val="4000"/>
              </a:lnSpc>
            </a:pPr>
            <a:r>
              <a:rPr lang="sv-SE" altLang="en-US" sz="40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Magnetic </a:t>
            </a:r>
            <a:r>
              <a:rPr lang="sv-SE" altLang="en-US" sz="4000" b="1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signature</a:t>
            </a:r>
            <a:r>
              <a:rPr lang="sv-SE" altLang="en-US" sz="40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 and </a:t>
            </a:r>
            <a:br>
              <a:rPr lang="sv-SE" altLang="en-US" sz="4000" b="1" dirty="0" smtClean="0">
                <a:solidFill>
                  <a:schemeClr val="tx1"/>
                </a:solidFill>
                <a:latin typeface="Calibri" panose="020F0502020204030204" pitchFamily="34" charset="0"/>
              </a:rPr>
            </a:br>
            <a:r>
              <a:rPr lang="sv-SE" altLang="en-US" sz="4000" b="1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scale</a:t>
            </a:r>
            <a:r>
              <a:rPr lang="sv-SE" altLang="en-US" sz="40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sv-SE" altLang="en-US" sz="4000" b="1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sizes</a:t>
            </a:r>
            <a:endParaRPr lang="en-US" altLang="en-US" sz="4000" b="1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grpSp>
        <p:nvGrpSpPr>
          <p:cNvPr id="10" name="Group 31"/>
          <p:cNvGrpSpPr>
            <a:grpSpLocks/>
          </p:cNvGrpSpPr>
          <p:nvPr/>
        </p:nvGrpSpPr>
        <p:grpSpPr bwMode="auto">
          <a:xfrm>
            <a:off x="0" y="6610350"/>
            <a:ext cx="9144000" cy="247650"/>
            <a:chOff x="0" y="4164"/>
            <a:chExt cx="5760" cy="156"/>
          </a:xfrm>
          <a:solidFill>
            <a:srgbClr val="C00000"/>
          </a:solidFill>
        </p:grpSpPr>
        <p:sp>
          <p:nvSpPr>
            <p:cNvPr id="11" name="Rectangle 32"/>
            <p:cNvSpPr>
              <a:spLocks noChangeArrowheads="1"/>
            </p:cNvSpPr>
            <p:nvPr/>
          </p:nvSpPr>
          <p:spPr bwMode="auto">
            <a:xfrm>
              <a:off x="0" y="4164"/>
              <a:ext cx="5760" cy="156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sv-SE"/>
            </a:p>
          </p:txBody>
        </p:sp>
        <p:sp>
          <p:nvSpPr>
            <p:cNvPr id="12" name="Text Box 33"/>
            <p:cNvSpPr txBox="1">
              <a:spLocks noChangeArrowheads="1"/>
            </p:cNvSpPr>
            <p:nvPr/>
          </p:nvSpPr>
          <p:spPr bwMode="auto">
            <a:xfrm>
              <a:off x="82" y="4166"/>
              <a:ext cx="1409" cy="154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sv-SE" sz="1000" dirty="0" smtClean="0">
                  <a:solidFill>
                    <a:schemeClr val="bg1"/>
                  </a:solidFill>
                </a:rPr>
                <a:t>Solar </a:t>
              </a:r>
              <a:r>
                <a:rPr lang="sv-SE" sz="1000" dirty="0" err="1" smtClean="0">
                  <a:solidFill>
                    <a:schemeClr val="bg1"/>
                  </a:solidFill>
                </a:rPr>
                <a:t>Orbiter</a:t>
              </a:r>
              <a:r>
                <a:rPr lang="sv-SE" sz="1000" dirty="0" smtClean="0">
                  <a:solidFill>
                    <a:schemeClr val="bg1"/>
                  </a:solidFill>
                </a:rPr>
                <a:t> SWT#19, 2017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8" name="Picture 4" descr="kth_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78" r="58159"/>
          <a:stretch>
            <a:fillRect/>
          </a:stretch>
        </p:blipFill>
        <p:spPr bwMode="auto">
          <a:xfrm>
            <a:off x="153987" y="174625"/>
            <a:ext cx="532284" cy="531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8111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883" name="Rectangle 3"/>
          <p:cNvSpPr>
            <a:spLocks noGrp="1" noChangeArrowheads="1"/>
          </p:cNvSpPr>
          <p:nvPr>
            <p:ph type="title"/>
          </p:nvPr>
        </p:nvSpPr>
        <p:spPr>
          <a:xfrm>
            <a:off x="1611313" y="257153"/>
            <a:ext cx="6516687" cy="588962"/>
          </a:xfrm>
        </p:spPr>
        <p:txBody>
          <a:bodyPr/>
          <a:lstStyle/>
          <a:p>
            <a:r>
              <a:rPr lang="sv-SE" altLang="en-US" sz="40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Spatial distribution</a:t>
            </a:r>
            <a:endParaRPr lang="en-US" altLang="en-US" sz="4000" b="1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grpSp>
        <p:nvGrpSpPr>
          <p:cNvPr id="7" name="Group 31"/>
          <p:cNvGrpSpPr>
            <a:grpSpLocks/>
          </p:cNvGrpSpPr>
          <p:nvPr/>
        </p:nvGrpSpPr>
        <p:grpSpPr bwMode="auto">
          <a:xfrm>
            <a:off x="0" y="6610350"/>
            <a:ext cx="9144000" cy="247650"/>
            <a:chOff x="0" y="4164"/>
            <a:chExt cx="5760" cy="156"/>
          </a:xfrm>
          <a:solidFill>
            <a:srgbClr val="C00000"/>
          </a:solidFill>
        </p:grpSpPr>
        <p:sp>
          <p:nvSpPr>
            <p:cNvPr id="8" name="Rectangle 32"/>
            <p:cNvSpPr>
              <a:spLocks noChangeArrowheads="1"/>
            </p:cNvSpPr>
            <p:nvPr/>
          </p:nvSpPr>
          <p:spPr bwMode="auto">
            <a:xfrm>
              <a:off x="0" y="4164"/>
              <a:ext cx="5760" cy="156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sv-SE"/>
            </a:p>
          </p:txBody>
        </p:sp>
        <p:sp>
          <p:nvSpPr>
            <p:cNvPr id="9" name="Text Box 33"/>
            <p:cNvSpPr txBox="1">
              <a:spLocks noChangeArrowheads="1"/>
            </p:cNvSpPr>
            <p:nvPr/>
          </p:nvSpPr>
          <p:spPr bwMode="auto">
            <a:xfrm>
              <a:off x="82" y="4166"/>
              <a:ext cx="1409" cy="154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sv-SE" sz="1000" dirty="0" smtClean="0">
                  <a:solidFill>
                    <a:schemeClr val="bg1"/>
                  </a:solidFill>
                </a:rPr>
                <a:t>Solar </a:t>
              </a:r>
              <a:r>
                <a:rPr lang="sv-SE" sz="1000" dirty="0" err="1" smtClean="0">
                  <a:solidFill>
                    <a:schemeClr val="bg1"/>
                  </a:solidFill>
                </a:rPr>
                <a:t>Orbiter</a:t>
              </a:r>
              <a:r>
                <a:rPr lang="sv-SE" sz="1000" dirty="0" smtClean="0">
                  <a:solidFill>
                    <a:schemeClr val="bg1"/>
                  </a:solidFill>
                </a:rPr>
                <a:t> SWT#19, 2017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5122" name="Picture 2" descr="C:\Users\tomask\Documents\Space Physics\Cluster\Plasmoids 2\Figures\Figure 5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87" y="803516"/>
            <a:ext cx="8582025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kth_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78" r="58159"/>
          <a:stretch>
            <a:fillRect/>
          </a:stretch>
        </p:blipFill>
        <p:spPr bwMode="auto">
          <a:xfrm>
            <a:off x="153987" y="174625"/>
            <a:ext cx="532284" cy="531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0019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028" y="1301371"/>
            <a:ext cx="4522521" cy="533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1248569" y="1212241"/>
            <a:ext cx="28502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0" dirty="0" smtClean="0"/>
              <a:t>THEMIS</a:t>
            </a:r>
            <a:endParaRPr lang="en-US" i="0" baseline="-25000" dirty="0"/>
          </a:p>
        </p:txBody>
      </p:sp>
      <p:pic>
        <p:nvPicPr>
          <p:cNvPr id="13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07"/>
          <a:stretch/>
        </p:blipFill>
        <p:spPr bwMode="auto">
          <a:xfrm>
            <a:off x="4620851" y="1367597"/>
            <a:ext cx="4011279" cy="53040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06883" name="Rectangle 3"/>
          <p:cNvSpPr>
            <a:spLocks noGrp="1" noChangeArrowheads="1"/>
          </p:cNvSpPr>
          <p:nvPr>
            <p:ph type="title"/>
          </p:nvPr>
        </p:nvSpPr>
        <p:spPr>
          <a:xfrm>
            <a:off x="709682" y="93376"/>
            <a:ext cx="8366078" cy="693361"/>
          </a:xfrm>
        </p:spPr>
        <p:txBody>
          <a:bodyPr/>
          <a:lstStyle/>
          <a:p>
            <a:pPr>
              <a:lnSpc>
                <a:spcPts val="4200"/>
              </a:lnSpc>
            </a:pPr>
            <a:r>
              <a:rPr lang="sv-SE" altLang="en-US" b="1" dirty="0" smtClean="0">
                <a:solidFill>
                  <a:schemeClr val="tx1"/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Relation </a:t>
            </a:r>
            <a:r>
              <a:rPr lang="sv-SE" altLang="en-US" b="1" dirty="0" err="1" smtClean="0">
                <a:solidFill>
                  <a:schemeClr val="tx1"/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</a:t>
            </a:r>
            <a:r>
              <a:rPr lang="sv-SE" altLang="en-US" b="1" dirty="0" smtClean="0">
                <a:solidFill>
                  <a:schemeClr val="tx1"/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sv-SE" altLang="en-US" b="1" dirty="0" err="1" smtClean="0">
                <a:solidFill>
                  <a:schemeClr val="tx1"/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magnetosheath</a:t>
            </a:r>
            <a:r>
              <a:rPr lang="sv-SE" altLang="en-US" b="1" dirty="0" smtClean="0">
                <a:solidFill>
                  <a:schemeClr val="tx1"/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jets</a:t>
            </a:r>
            <a:endParaRPr lang="en-US" altLang="en-US" b="1" dirty="0">
              <a:solidFill>
                <a:schemeClr val="tx1"/>
              </a:solidFill>
              <a:latin typeface="Calibri" panose="020F0502020204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 rot="16200000">
            <a:off x="-1037468" y="4829822"/>
            <a:ext cx="28502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dirty="0" err="1" smtClean="0"/>
              <a:t>Plaschke</a:t>
            </a:r>
            <a:r>
              <a:rPr lang="en-US" dirty="0" smtClean="0"/>
              <a:t> et al., 2013</a:t>
            </a:r>
            <a:endParaRPr lang="en-US" baseline="-25000" dirty="0"/>
          </a:p>
        </p:txBody>
      </p:sp>
      <p:grpSp>
        <p:nvGrpSpPr>
          <p:cNvPr id="16" name="Group 31"/>
          <p:cNvGrpSpPr>
            <a:grpSpLocks/>
          </p:cNvGrpSpPr>
          <p:nvPr/>
        </p:nvGrpSpPr>
        <p:grpSpPr bwMode="auto">
          <a:xfrm>
            <a:off x="0" y="6610350"/>
            <a:ext cx="9144000" cy="247650"/>
            <a:chOff x="0" y="4164"/>
            <a:chExt cx="5760" cy="156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17" name="Rectangle 32"/>
            <p:cNvSpPr>
              <a:spLocks noChangeArrowheads="1"/>
            </p:cNvSpPr>
            <p:nvPr/>
          </p:nvSpPr>
          <p:spPr bwMode="auto">
            <a:xfrm>
              <a:off x="0" y="4164"/>
              <a:ext cx="5760" cy="156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sv-SE"/>
            </a:p>
          </p:txBody>
        </p:sp>
        <p:sp>
          <p:nvSpPr>
            <p:cNvPr id="18" name="Text Box 33"/>
            <p:cNvSpPr txBox="1">
              <a:spLocks noChangeArrowheads="1"/>
            </p:cNvSpPr>
            <p:nvPr/>
          </p:nvSpPr>
          <p:spPr bwMode="auto">
            <a:xfrm>
              <a:off x="82" y="4166"/>
              <a:ext cx="1409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sv-SE" sz="1000" dirty="0" smtClean="0">
                  <a:solidFill>
                    <a:schemeClr val="bg1"/>
                  </a:solidFill>
                </a:rPr>
                <a:t>Solar </a:t>
              </a:r>
              <a:r>
                <a:rPr lang="sv-SE" sz="1000" dirty="0" err="1" smtClean="0">
                  <a:solidFill>
                    <a:schemeClr val="bg1"/>
                  </a:solidFill>
                </a:rPr>
                <a:t>Orbiter</a:t>
              </a:r>
              <a:r>
                <a:rPr lang="sv-SE" sz="1000" dirty="0" smtClean="0">
                  <a:solidFill>
                    <a:schemeClr val="bg1"/>
                  </a:solidFill>
                </a:rPr>
                <a:t> SWT#19, 2017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Rectangle 1"/>
          <p:cNvSpPr/>
          <p:nvPr/>
        </p:nvSpPr>
        <p:spPr>
          <a:xfrm>
            <a:off x="1190829" y="718498"/>
            <a:ext cx="753009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b="1" dirty="0" smtClean="0"/>
              <a:t>Definition:</a:t>
            </a:r>
            <a:r>
              <a:rPr lang="en-US" dirty="0" smtClean="0"/>
              <a:t> Transient enhancements </a:t>
            </a:r>
            <a:r>
              <a:rPr lang="en-US" dirty="0"/>
              <a:t>of kinetic energy density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242327" y="1225889"/>
            <a:ext cx="285021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i="0" dirty="0" smtClean="0"/>
              <a:t>MMS</a:t>
            </a:r>
            <a:endParaRPr lang="en-US" i="0" baseline="-25000" dirty="0"/>
          </a:p>
        </p:txBody>
      </p:sp>
      <p:sp>
        <p:nvSpPr>
          <p:cNvPr id="19" name="TextBox 18"/>
          <p:cNvSpPr txBox="1"/>
          <p:nvPr/>
        </p:nvSpPr>
        <p:spPr>
          <a:xfrm rot="16200000">
            <a:off x="7063797" y="4666049"/>
            <a:ext cx="28502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dirty="0" smtClean="0"/>
              <a:t>Karlsson, ongoing</a:t>
            </a:r>
            <a:endParaRPr lang="en-US" baseline="-25000" dirty="0"/>
          </a:p>
        </p:txBody>
      </p:sp>
      <p:cxnSp>
        <p:nvCxnSpPr>
          <p:cNvPr id="22" name="Straight Connector 21"/>
          <p:cNvCxnSpPr/>
          <p:nvPr/>
        </p:nvCxnSpPr>
        <p:spPr>
          <a:xfrm>
            <a:off x="6649546" y="1608869"/>
            <a:ext cx="0" cy="453523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6865446" y="1608869"/>
            <a:ext cx="0" cy="453523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 rot="16200000">
            <a:off x="4046231" y="4265126"/>
            <a:ext cx="1440945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i="0" dirty="0" err="1" smtClean="0"/>
              <a:t>E</a:t>
            </a:r>
            <a:r>
              <a:rPr lang="en-US" sz="1400" i="0" baseline="-25000" dirty="0" err="1" smtClean="0"/>
              <a:t>kin</a:t>
            </a:r>
            <a:r>
              <a:rPr lang="en-US" sz="1400" i="0" dirty="0" smtClean="0"/>
              <a:t> (10</a:t>
            </a:r>
            <a:r>
              <a:rPr lang="en-US" sz="1400" i="0" baseline="30000" dirty="0" smtClean="0"/>
              <a:t>-9 </a:t>
            </a:r>
            <a:r>
              <a:rPr lang="en-US" sz="1400" i="0" dirty="0" smtClean="0"/>
              <a:t>Jm</a:t>
            </a:r>
            <a:r>
              <a:rPr lang="en-US" sz="1400" i="0" baseline="30000" dirty="0" smtClean="0"/>
              <a:t>-3</a:t>
            </a:r>
            <a:r>
              <a:rPr lang="en-US" sz="1400" i="0" dirty="0" smtClean="0"/>
              <a:t>)</a:t>
            </a:r>
            <a:endParaRPr lang="en-US" sz="1400" i="0" baseline="-25000" dirty="0"/>
          </a:p>
        </p:txBody>
      </p:sp>
      <p:sp>
        <p:nvSpPr>
          <p:cNvPr id="25" name="TextBox 24"/>
          <p:cNvSpPr txBox="1"/>
          <p:nvPr/>
        </p:nvSpPr>
        <p:spPr>
          <a:xfrm rot="16200000">
            <a:off x="4149686" y="2048409"/>
            <a:ext cx="1020237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i="0" dirty="0" smtClean="0"/>
              <a:t>v</a:t>
            </a:r>
            <a:r>
              <a:rPr lang="en-US" sz="1400" i="0" baseline="-25000" dirty="0" smtClean="0"/>
              <a:t>i</a:t>
            </a:r>
            <a:r>
              <a:rPr lang="en-US" sz="1400" i="0" dirty="0" smtClean="0"/>
              <a:t> (km/s)</a:t>
            </a:r>
            <a:endParaRPr lang="en-US" sz="1400" i="0" baseline="-25000" dirty="0"/>
          </a:p>
        </p:txBody>
      </p:sp>
      <p:sp>
        <p:nvSpPr>
          <p:cNvPr id="8" name="Rectangle 7"/>
          <p:cNvSpPr/>
          <p:nvPr/>
        </p:nvSpPr>
        <p:spPr bwMode="auto">
          <a:xfrm>
            <a:off x="4877365" y="4951828"/>
            <a:ext cx="143302" cy="102358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 rot="16200000">
            <a:off x="4165324" y="5439396"/>
            <a:ext cx="1020237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i="0" dirty="0" err="1" smtClean="0"/>
              <a:t>T</a:t>
            </a:r>
            <a:r>
              <a:rPr lang="en-US" sz="1400" i="0" baseline="-25000" dirty="0" err="1" smtClean="0"/>
              <a:t>i</a:t>
            </a:r>
            <a:r>
              <a:rPr lang="en-US" sz="1400" i="0" dirty="0" smtClean="0"/>
              <a:t> (eV)</a:t>
            </a:r>
            <a:endParaRPr lang="en-US" sz="1400" i="0" baseline="-25000" dirty="0"/>
          </a:p>
        </p:txBody>
      </p:sp>
      <p:sp>
        <p:nvSpPr>
          <p:cNvPr id="28" name="TextBox 27"/>
          <p:cNvSpPr txBox="1"/>
          <p:nvPr/>
        </p:nvSpPr>
        <p:spPr>
          <a:xfrm rot="16200000">
            <a:off x="4247494" y="3197113"/>
            <a:ext cx="1020237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i="0" dirty="0" smtClean="0"/>
              <a:t>n</a:t>
            </a:r>
            <a:r>
              <a:rPr lang="en-US" sz="1400" i="0" baseline="-25000" dirty="0" smtClean="0"/>
              <a:t>e</a:t>
            </a:r>
            <a:r>
              <a:rPr lang="en-US" sz="1400" i="0" dirty="0" smtClean="0"/>
              <a:t> (cm</a:t>
            </a:r>
            <a:r>
              <a:rPr lang="en-US" sz="1400" i="0" baseline="30000" dirty="0" smtClean="0"/>
              <a:t>-3</a:t>
            </a:r>
            <a:r>
              <a:rPr lang="en-US" sz="1400" i="0" dirty="0" smtClean="0"/>
              <a:t>)</a:t>
            </a:r>
            <a:endParaRPr lang="en-US" sz="1400" i="0" baseline="-25000" dirty="0"/>
          </a:p>
        </p:txBody>
      </p:sp>
      <p:sp>
        <p:nvSpPr>
          <p:cNvPr id="9" name="Rectangle 8"/>
          <p:cNvSpPr/>
          <p:nvPr/>
        </p:nvSpPr>
        <p:spPr bwMode="auto">
          <a:xfrm>
            <a:off x="688218" y="3684893"/>
            <a:ext cx="461667" cy="600504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 rot="16200000">
            <a:off x="413864" y="3803960"/>
            <a:ext cx="911077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i="0" dirty="0" smtClean="0"/>
              <a:t>n</a:t>
            </a:r>
            <a:r>
              <a:rPr lang="en-US" sz="1400" i="0" baseline="-25000" dirty="0" smtClean="0"/>
              <a:t>e</a:t>
            </a:r>
            <a:r>
              <a:rPr lang="en-US" sz="1400" i="0" dirty="0" smtClean="0"/>
              <a:t> (cm</a:t>
            </a:r>
            <a:r>
              <a:rPr lang="en-US" sz="1400" i="0" baseline="30000" dirty="0" smtClean="0"/>
              <a:t>-3</a:t>
            </a:r>
            <a:r>
              <a:rPr lang="en-US" sz="1400" i="0" dirty="0" smtClean="0"/>
              <a:t>)</a:t>
            </a:r>
            <a:endParaRPr lang="en-US" sz="1400" i="0" baseline="-25000" dirty="0"/>
          </a:p>
        </p:txBody>
      </p:sp>
      <p:sp>
        <p:nvSpPr>
          <p:cNvPr id="10" name="Rectangle 9"/>
          <p:cNvSpPr/>
          <p:nvPr/>
        </p:nvSpPr>
        <p:spPr>
          <a:xfrm rot="16200000">
            <a:off x="505713" y="5684984"/>
            <a:ext cx="534121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i="0" dirty="0" err="1"/>
              <a:t>E</a:t>
            </a:r>
            <a:r>
              <a:rPr lang="en-US" i="0" baseline="-25000" dirty="0" err="1"/>
              <a:t>kin</a:t>
            </a:r>
            <a:endParaRPr lang="en-US" dirty="0"/>
          </a:p>
        </p:txBody>
      </p:sp>
      <p:pic>
        <p:nvPicPr>
          <p:cNvPr id="26" name="Picture 4" descr="kth_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78" r="58159"/>
          <a:stretch>
            <a:fillRect/>
          </a:stretch>
        </p:blipFill>
        <p:spPr bwMode="auto">
          <a:xfrm>
            <a:off x="153987" y="174625"/>
            <a:ext cx="532284" cy="531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0783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bg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bg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Custom Design">
  <a:themeElements>
    <a:clrScheme name="2_Custom Design 7">
      <a:dk1>
        <a:srgbClr val="000000"/>
      </a:dk1>
      <a:lt1>
        <a:srgbClr val="FFFFFF"/>
      </a:lt1>
      <a:dk2>
        <a:srgbClr val="747678"/>
      </a:dk2>
      <a:lt2>
        <a:srgbClr val="4D4F53"/>
      </a:lt2>
      <a:accent1>
        <a:srgbClr val="0098DB"/>
      </a:accent1>
      <a:accent2>
        <a:srgbClr val="D5D6D2"/>
      </a:accent2>
      <a:accent3>
        <a:srgbClr val="FFFFFF"/>
      </a:accent3>
      <a:accent4>
        <a:srgbClr val="000000"/>
      </a:accent4>
      <a:accent5>
        <a:srgbClr val="AACAEA"/>
      </a:accent5>
      <a:accent6>
        <a:srgbClr val="C1C2BE"/>
      </a:accent6>
      <a:hlink>
        <a:srgbClr val="8B8D8E"/>
      </a:hlink>
      <a:folHlink>
        <a:srgbClr val="9A9B9C"/>
      </a:folHlink>
    </a:clrScheme>
    <a:fontScheme name="2_Custom Design">
      <a:majorFont>
        <a:latin typeface="Verdana"/>
        <a:ea typeface="MS PGothic"/>
        <a:cs typeface=""/>
      </a:majorFont>
      <a:minorFont>
        <a:latin typeface="Verdana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bg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bg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2_Custom Design 1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338D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AAADC5"/>
        </a:accent5>
        <a:accent6>
          <a:srgbClr val="00783B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2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98DB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AACAEA"/>
        </a:accent5>
        <a:accent6>
          <a:srgbClr val="00783B"/>
        </a:accent6>
        <a:hlink>
          <a:srgbClr val="E37222"/>
        </a:hlink>
        <a:folHlink>
          <a:srgbClr val="00338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3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8542"/>
        </a:accent1>
        <a:accent2>
          <a:srgbClr val="003397"/>
        </a:accent2>
        <a:accent3>
          <a:srgbClr val="FFFFFF"/>
        </a:accent3>
        <a:accent4>
          <a:srgbClr val="404246"/>
        </a:accent4>
        <a:accent5>
          <a:srgbClr val="AAC2B0"/>
        </a:accent5>
        <a:accent6>
          <a:srgbClr val="002D88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4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E37222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EFBCAB"/>
        </a:accent5>
        <a:accent6>
          <a:srgbClr val="00783B"/>
        </a:accent6>
        <a:hlink>
          <a:srgbClr val="00338D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5">
        <a:dk1>
          <a:srgbClr val="4D4F53"/>
        </a:dk1>
        <a:lt1>
          <a:srgbClr val="FFFFFF"/>
        </a:lt1>
        <a:dk2>
          <a:srgbClr val="00338D"/>
        </a:dk2>
        <a:lt2>
          <a:srgbClr val="000000"/>
        </a:lt2>
        <a:accent1>
          <a:srgbClr val="D0103A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E4AAAE"/>
        </a:accent5>
        <a:accent6>
          <a:srgbClr val="00783B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6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338D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ADC5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7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98DB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CAEA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8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8542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C2B0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9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E37222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EFBCAB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10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D0103A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E4AAAE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11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8B8D8E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C4C5C6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86602</TotalTime>
  <Words>519</Words>
  <Application>Microsoft Office PowerPoint</Application>
  <PresentationFormat>On-screen Show (4:3)</PresentationFormat>
  <Paragraphs>161</Paragraphs>
  <Slides>30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30</vt:i4>
      </vt:variant>
    </vt:vector>
  </HeadingPairs>
  <TitlesOfParts>
    <vt:vector size="34" baseType="lpstr">
      <vt:lpstr>Default Design</vt:lpstr>
      <vt:lpstr>2_Custom Design</vt:lpstr>
      <vt:lpstr>Equation</vt:lpstr>
      <vt:lpstr>Ekvation</vt:lpstr>
      <vt:lpstr>Space and Plasma Physics School of Electrical Engineering Royal Institute of Technology Stockholm, Sweden</vt:lpstr>
      <vt:lpstr>Background</vt:lpstr>
      <vt:lpstr>Introduction</vt:lpstr>
      <vt:lpstr>CLUSTER: Examples of magnetosheath plasmoids (50% increase in ne)</vt:lpstr>
      <vt:lpstr>Dia- or paramagnetic?</vt:lpstr>
      <vt:lpstr>Examples of solar wind plasmoids  (30% increase in ne)</vt:lpstr>
      <vt:lpstr>Magnetic signature and  scale sizes</vt:lpstr>
      <vt:lpstr>Spatial distribution</vt:lpstr>
      <vt:lpstr>Relation to magnetosheath jets</vt:lpstr>
      <vt:lpstr>PowerPoint Presentation</vt:lpstr>
      <vt:lpstr>Relation to magnetosheath jets</vt:lpstr>
      <vt:lpstr>Bow shock ripple scenario  (quasi-parallel shock)</vt:lpstr>
      <vt:lpstr>Bow shock ripple scenario  (quasi-parallel shock)</vt:lpstr>
      <vt:lpstr>Enhanced bow shock  ripple scenario [Karlsson et al., 2015]</vt:lpstr>
      <vt:lpstr>PowerPoint Presentation</vt:lpstr>
      <vt:lpstr>MMS observations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Questions:  1. Are the waves important at all?  2. Are the waves in this event typical?  3. What will it look like behind interplanetary shocks?</vt:lpstr>
      <vt:lpstr>PowerPoint Presentation</vt:lpstr>
    </vt:vector>
  </TitlesOfParts>
  <Company>KTH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tomask</dc:creator>
  <cp:lastModifiedBy>Tomas Karlsson</cp:lastModifiedBy>
  <cp:revision>1718</cp:revision>
  <dcterms:created xsi:type="dcterms:W3CDTF">2007-02-06T10:14:05Z</dcterms:created>
  <dcterms:modified xsi:type="dcterms:W3CDTF">2017-06-19T12:24:03Z</dcterms:modified>
</cp:coreProperties>
</file>