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6" r:id="rId3"/>
    <p:sldId id="275" r:id="rId4"/>
    <p:sldId id="264" r:id="rId5"/>
    <p:sldId id="277" r:id="rId6"/>
    <p:sldId id="278" r:id="rId7"/>
    <p:sldId id="279" r:id="rId8"/>
    <p:sldId id="280" r:id="rId9"/>
    <p:sldId id="281" r:id="rId10"/>
    <p:sldId id="282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4666"/>
  </p:normalViewPr>
  <p:slideViewPr>
    <p:cSldViewPr snapToGrid="0" snapToObjects="1">
      <p:cViewPr varScale="1">
        <p:scale>
          <a:sx n="76" d="100"/>
          <a:sy n="76" d="100"/>
        </p:scale>
        <p:origin x="200" y="7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689A3-0A5F-1643-A71D-90FD5E70C344}" type="datetimeFigureOut">
              <a:rPr lang="en-US" smtClean="0"/>
              <a:t>6/19/17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D24F8-FB7C-5E4B-8AE4-2F42A7BFB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3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5E6BB9-5DB2-0043-84A0-C07A6CA42194}" type="slidenum">
              <a:rPr lang="uk-UA"/>
              <a:pPr/>
              <a:t>2</a:t>
            </a:fld>
            <a:endParaRPr lang="uk-UA"/>
          </a:p>
        </p:txBody>
      </p:sp>
      <p:sp>
        <p:nvSpPr>
          <p:cNvPr id="15564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2588" y="685800"/>
            <a:ext cx="6094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914919" y="4344767"/>
            <a:ext cx="5029717" cy="4115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739" tIns="44870" rIns="89739" bIns="44870" anchor="ctr"/>
          <a:lstStyle/>
          <a:p>
            <a:endParaRPr lang="en-US"/>
          </a:p>
        </p:txBody>
      </p:sp>
      <p:sp>
        <p:nvSpPr>
          <p:cNvPr id="155651" name="Text Box 3"/>
          <p:cNvSpPr txBox="1">
            <a:spLocks noChangeArrowheads="1"/>
          </p:cNvSpPr>
          <p:nvPr/>
        </p:nvSpPr>
        <p:spPr bwMode="auto">
          <a:xfrm>
            <a:off x="3886459" y="8687972"/>
            <a:ext cx="2973094" cy="45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506" tIns="45576" rIns="91506" bIns="4557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8AB1FF26-9925-F74E-B6DF-67E278CDC7D5}" type="slidenum">
              <a:rPr lang="en-GB" sz="1200"/>
              <a:pPr algn="r">
                <a:buClrTx/>
                <a:buFontTx/>
                <a:buNone/>
              </a:pPr>
              <a:t>2</a:t>
            </a:fld>
            <a:endParaRPr lang="en-GB" sz="1200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Higher data</a:t>
            </a:r>
            <a:r>
              <a:rPr lang="en-US" baseline="0" dirty="0" smtClean="0"/>
              <a:t> rates</a:t>
            </a:r>
            <a:endParaRPr lang="en-US" dirty="0" smtClean="0"/>
          </a:p>
          <a:p>
            <a:r>
              <a:rPr lang="en-US" dirty="0" smtClean="0"/>
              <a:t>ADP – longest ever</a:t>
            </a:r>
          </a:p>
          <a:p>
            <a:r>
              <a:rPr lang="en-US" dirty="0" smtClean="0"/>
              <a:t>FGM part of FIELDS</a:t>
            </a:r>
          </a:p>
          <a:p>
            <a:r>
              <a:rPr lang="en-US" dirty="0" smtClean="0"/>
              <a:t>EDI – new energy</a:t>
            </a:r>
            <a:r>
              <a:rPr lang="en-US" baseline="0" dirty="0" smtClean="0"/>
              <a:t> – 250 </a:t>
            </a:r>
            <a:r>
              <a:rPr lang="en-US" baseline="0" dirty="0" err="1" smtClean="0"/>
              <a:t>keV</a:t>
            </a:r>
            <a:r>
              <a:rPr lang="en-US" baseline="0" dirty="0" smtClean="0"/>
              <a:t> (compared to Cluster)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54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E62C-53BF-AC47-9945-02FECBEE64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8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E62C-53BF-AC47-9945-02FECBEE64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05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E62C-53BF-AC47-9945-02FECBEE644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1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7225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8115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181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0488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889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073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1754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63784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224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1352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951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713ED-E565-ED42-BAB2-D8D8D3D3AD67}" type="datetimeFigureOut">
              <a:rPr lang="sv-SE" smtClean="0"/>
              <a:t>2017-06-19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3EAAB-81F0-224F-9714-1A9513CA92A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091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5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486422" y="458483"/>
            <a:ext cx="9144000" cy="2387600"/>
          </a:xfrm>
        </p:spPr>
        <p:txBody>
          <a:bodyPr/>
          <a:lstStyle/>
          <a:p>
            <a:r>
              <a:rPr lang="en-US" dirty="0" smtClean="0"/>
              <a:t>MMS measurements of DC E-fields in the solar wind</a:t>
            </a:r>
            <a:endParaRPr lang="en-US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486422" y="2938158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Yuri Khotyaintsev</a:t>
            </a:r>
          </a:p>
          <a:p>
            <a:r>
              <a:rPr lang="en-US" sz="3200" dirty="0" smtClean="0"/>
              <a:t>IRF-U</a:t>
            </a:r>
            <a:endParaRPr lang="en-US" sz="3200" dirty="0"/>
          </a:p>
        </p:txBody>
      </p:sp>
      <p:pic>
        <p:nvPicPr>
          <p:cNvPr id="4" name="Picture 3" descr="IRF_logo_blu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218" y="4593920"/>
            <a:ext cx="1536407" cy="1525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602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Axial boom can provide excellent E-field measurement in some cases</a:t>
            </a:r>
          </a:p>
          <a:p>
            <a:r>
              <a:rPr lang="en-US" dirty="0" smtClean="0"/>
              <a:t>In other cases, the measurement is not so good.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889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"/>
          <a:stretch>
            <a:fillRect/>
          </a:stretch>
        </p:blipFill>
        <p:spPr bwMode="auto">
          <a:xfrm>
            <a:off x="4219752" y="358775"/>
            <a:ext cx="6157913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b="333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10014127" y="5235576"/>
            <a:ext cx="441325" cy="2460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uk-UA" sz="1000" b="0"/>
              <a:t>SDP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4080052" y="2111376"/>
            <a:ext cx="441325" cy="2460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uk-UA" sz="1000" b="0"/>
              <a:t>SDP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070527" y="5768976"/>
            <a:ext cx="441325" cy="2460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uk-UA" sz="1000" b="0"/>
              <a:t>SDP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9252127" y="2035176"/>
            <a:ext cx="441325" cy="2460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uk-UA" sz="1000" b="0"/>
              <a:t>SDP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19382" y="6220193"/>
            <a:ext cx="265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ADP longest ever: 31.5m!</a:t>
            </a: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1524001" y="287882"/>
            <a:ext cx="4335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>
              <a:buClrTx/>
              <a:buFontTx/>
              <a:buNone/>
            </a:pPr>
            <a:r>
              <a:rPr lang="en-US" sz="3200" dirty="0">
                <a:solidFill>
                  <a:srgbClr val="000090"/>
                </a:solidFill>
              </a:rPr>
              <a:t>MMS Improvements: </a:t>
            </a:r>
          </a:p>
          <a:p>
            <a:pPr algn="l" eaLnBrk="1" hangingPunct="1">
              <a:buClrTx/>
              <a:buFontTx/>
              <a:buNone/>
            </a:pPr>
            <a:r>
              <a:rPr lang="en-US" sz="3200" dirty="0">
                <a:solidFill>
                  <a:srgbClr val="000090"/>
                </a:solidFill>
              </a:rPr>
              <a:t>3D electric fields</a:t>
            </a:r>
            <a:endParaRPr lang="en-US" sz="3200" dirty="0">
              <a:solidFill>
                <a:srgbClr val="000090"/>
              </a:solidFill>
            </a:endParaRPr>
          </a:p>
        </p:txBody>
      </p:sp>
      <p:pic>
        <p:nvPicPr>
          <p:cNvPr id="10" name="Picture 72" descr="kth_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223" y="2074702"/>
            <a:ext cx="989013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3303236" y="2357438"/>
            <a:ext cx="767291" cy="2531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80051" y="1508667"/>
            <a:ext cx="2160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SDPs 120m tip-to-tip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593839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92" y="0"/>
            <a:ext cx="7694908" cy="6858000"/>
          </a:xfrm>
          <a:prstGeom prst="rect">
            <a:avLst/>
          </a:prstGeom>
        </p:spPr>
      </p:pic>
      <p:sp>
        <p:nvSpPr>
          <p:cNvPr id="5" name="textruta 4"/>
          <p:cNvSpPr txBox="1"/>
          <p:nvPr/>
        </p:nvSpPr>
        <p:spPr>
          <a:xfrm>
            <a:off x="4941870" y="5393932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 DSL</a:t>
            </a:r>
            <a:endParaRPr lang="en-US"/>
          </a:p>
        </p:txBody>
      </p:sp>
      <p:sp>
        <p:nvSpPr>
          <p:cNvPr id="6" name="textruta 5"/>
          <p:cNvSpPr txBox="1"/>
          <p:nvPr/>
        </p:nvSpPr>
        <p:spPr>
          <a:xfrm>
            <a:off x="1027416" y="441789"/>
            <a:ext cx="2010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Solar Wind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323373" y="4133590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Ez</a:t>
            </a:r>
            <a:r>
              <a:rPr lang="en-US" sz="2400" dirty="0" smtClean="0"/>
              <a:t> (E56)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7674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E34 perp to the Sun, small Debye length</a:t>
            </a:r>
            <a:endParaRPr lang="en-US" dirty="0"/>
          </a:p>
        </p:txBody>
      </p:sp>
      <p:pic>
        <p:nvPicPr>
          <p:cNvPr id="4" name="Platshållare för innehåll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279" y="1825625"/>
            <a:ext cx="5803441" cy="4351338"/>
          </a:xfrm>
        </p:spPr>
      </p:pic>
    </p:spTree>
    <p:extLst>
      <p:ext uri="{BB962C8B-B14F-4D97-AF65-F5344CB8AC3E}">
        <p14:creationId xmlns:p14="http://schemas.microsoft.com/office/powerpoint/2010/main" val="2144123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995" y="0"/>
            <a:ext cx="10597277" cy="1376979"/>
          </a:xfrm>
        </p:spPr>
        <p:txBody>
          <a:bodyPr/>
          <a:lstStyle/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waves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081" y="0"/>
            <a:ext cx="5884191" cy="68633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5772" y="1500391"/>
                <a:ext cx="4777292" cy="4660135"/>
              </a:xfrm>
            </p:spPr>
            <p:txBody>
              <a:bodyPr/>
              <a:lstStyle/>
              <a:p>
                <a:r>
                  <a:rPr lang="en-US" dirty="0" smtClean="0"/>
                  <a:t>Circular polarized whistlers in the quasi-parallel foreshock.</a:t>
                </a:r>
              </a:p>
              <a:p>
                <a:r>
                  <a:rPr lang="en-US" dirty="0" smtClean="0"/>
                  <a:t>Frequency </a:t>
                </a:r>
                <a14:m>
                  <m:oMath xmlns:m="http://schemas.openxmlformats.org/officeDocument/2006/math">
                    <m:r>
                      <a:rPr lang="sv-SE" b="0" i="1" dirty="0" smtClean="0">
                        <a:latin typeface="Cambria Math" charset="0"/>
                      </a:rPr>
                      <m:t>~2 </m:t>
                    </m:r>
                  </m:oMath>
                </a14:m>
                <a:r>
                  <a:rPr lang="en-US" dirty="0" smtClean="0"/>
                  <a:t>Hz.</a:t>
                </a:r>
              </a:p>
              <a:p>
                <a:r>
                  <a:rPr lang="en-US" dirty="0" smtClean="0"/>
                  <a:t>Seen in </a:t>
                </a:r>
                <a14:m>
                  <m:oMath xmlns:m="http://schemas.openxmlformats.org/officeDocument/2006/math">
                    <m:r>
                      <a:rPr lang="sv-SE" b="1" i="0" smtClean="0">
                        <a:latin typeface="Cambria Math" charset="0"/>
                      </a:rPr>
                      <m:t>𝐄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sv-SE" b="1" i="0" smtClean="0">
                        <a:latin typeface="Cambria Math" charset="0"/>
                      </a:rPr>
                      <m:t>𝐁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1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sv-SE" b="1" i="0" smtClean="0">
                            <a:latin typeface="Cambria Math" charset="0"/>
                          </a:rPr>
                          <m:t>𝐕</m:t>
                        </m:r>
                      </m:e>
                      <m:sub>
                        <m:r>
                          <a:rPr lang="sv-SE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i="1" dirty="0" smtClean="0"/>
                  <a:t>.</a:t>
                </a:r>
                <a:endParaRPr lang="en-US" i="1" dirty="0"/>
              </a:p>
            </p:txBody>
          </p:sp>
        </mc:Choice>
        <mc:Fallback xmlns="">
          <p:sp>
            <p:nvSpPr>
              <p:cNvPr id="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772" y="1500391"/>
                <a:ext cx="4777292" cy="4660135"/>
              </a:xfrm>
              <a:blipFill rotWithShape="0">
                <a:blip r:embed="rId4"/>
                <a:stretch>
                  <a:fillRect l="-2299" t="-2092" r="-1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9205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995" y="0"/>
            <a:ext cx="10597277" cy="1376979"/>
          </a:xfrm>
        </p:spPr>
        <p:txBody>
          <a:bodyPr/>
          <a:lstStyle/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waves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992" y="802920"/>
            <a:ext cx="6726432" cy="60550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5772" y="1500391"/>
                <a:ext cx="4777292" cy="4660135"/>
              </a:xfrm>
            </p:spPr>
            <p:txBody>
              <a:bodyPr/>
              <a:lstStyle/>
              <a:p>
                <a:r>
                  <a:rPr lang="en-US" dirty="0" smtClean="0"/>
                  <a:t>Circular polarized whistlers in the quasi-parallel foreshock.</a:t>
                </a:r>
              </a:p>
              <a:p>
                <a:r>
                  <a:rPr lang="en-US" dirty="0" smtClean="0"/>
                  <a:t>Frequency </a:t>
                </a:r>
                <a14:m>
                  <m:oMath xmlns:m="http://schemas.openxmlformats.org/officeDocument/2006/math">
                    <m:r>
                      <a:rPr lang="sv-SE" b="0" i="1" dirty="0" smtClean="0">
                        <a:latin typeface="Cambria Math" charset="0"/>
                      </a:rPr>
                      <m:t>~2 </m:t>
                    </m:r>
                  </m:oMath>
                </a14:m>
                <a:r>
                  <a:rPr lang="en-US" dirty="0" smtClean="0"/>
                  <a:t>Hz.</a:t>
                </a:r>
              </a:p>
              <a:p>
                <a:r>
                  <a:rPr lang="en-US" dirty="0" smtClean="0"/>
                  <a:t>Seen in </a:t>
                </a:r>
                <a14:m>
                  <m:oMath xmlns:m="http://schemas.openxmlformats.org/officeDocument/2006/math">
                    <m:r>
                      <a:rPr lang="sv-SE" b="1" i="0" smtClean="0">
                        <a:latin typeface="Cambria Math" charset="0"/>
                      </a:rPr>
                      <m:t>𝐄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sv-SE" b="1" i="0" smtClean="0">
                        <a:latin typeface="Cambria Math" charset="0"/>
                      </a:rPr>
                      <m:t>𝐁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1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sv-SE" b="1" i="0" smtClean="0">
                            <a:latin typeface="Cambria Math" charset="0"/>
                          </a:rPr>
                          <m:t>𝐕</m:t>
                        </m:r>
                      </m:e>
                      <m:sub>
                        <m:r>
                          <a:rPr lang="sv-SE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i="1" dirty="0" smtClean="0"/>
                  <a:t>.</a:t>
                </a:r>
                <a:endParaRPr lang="en-US" i="1" dirty="0"/>
              </a:p>
            </p:txBody>
          </p:sp>
        </mc:Choice>
        <mc:Fallback xmlns="">
          <p:sp>
            <p:nvSpPr>
              <p:cNvPr id="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772" y="1500391"/>
                <a:ext cx="4777292" cy="4660135"/>
              </a:xfrm>
              <a:blipFill rotWithShape="0">
                <a:blip r:embed="rId4"/>
                <a:stretch>
                  <a:fillRect l="-2299" t="-2092" r="-1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588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56684"/>
                <a:ext cx="3576638" cy="4351338"/>
              </a:xfrm>
            </p:spPr>
            <p:txBody>
              <a:bodyPr/>
              <a:lstStyle/>
              <a:p>
                <a:r>
                  <a:rPr lang="en-US" dirty="0" smtClean="0"/>
                  <a:t>Fluctuating, transverse part of </a:t>
                </a:r>
                <a14:m>
                  <m:oMath xmlns:m="http://schemas.openxmlformats.org/officeDocument/2006/math">
                    <m:r>
                      <a:rPr lang="sv-SE" b="1" i="0" smtClean="0">
                        <a:latin typeface="Cambria Math" charset="0"/>
                      </a:rPr>
                      <m:t>𝐄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56684"/>
                <a:ext cx="3576638" cy="4351338"/>
              </a:xfrm>
              <a:blipFill rotWithShape="0">
                <a:blip r:embed="rId2"/>
                <a:stretch>
                  <a:fillRect l="-3072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874" y="228600"/>
            <a:ext cx="8051126" cy="643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01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0"/>
                <a:ext cx="10515600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v-SE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sv-SE" b="0" i="1" smtClean="0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sv-SE" b="0" i="1" dirty="0" smtClean="0">
                            <a:latin typeface="Cambria Math" charset="0"/>
                          </a:rPr>
                          <m:t>𝑉</m:t>
                        </m:r>
                      </m:e>
                      <m:sub>
                        <m:r>
                          <a:rPr lang="sv-SE" b="0" i="1" dirty="0" smtClean="0">
                            <a:latin typeface="Cambria Math" charset="0"/>
                          </a:rPr>
                          <m:t>𝑒</m:t>
                        </m:r>
                        <m:r>
                          <a:rPr lang="sv-SE" b="0" i="1" dirty="0" smtClean="0">
                            <a:latin typeface="Cambria Math" charset="0"/>
                          </a:rPr>
                          <m:t>,</m:t>
                        </m:r>
                        <m:r>
                          <a:rPr lang="sv-SE" b="0" i="1" dirty="0" smtClean="0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0"/>
                <a:ext cx="10515600" cy="1325563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4156905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sv-SE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sv-SE" i="1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sv-SE" i="1" dirty="0">
                            <a:latin typeface="Cambria Math" charset="0"/>
                          </a:rPr>
                          <m:t>𝑉</m:t>
                        </m:r>
                      </m:e>
                      <m:sub>
                        <m:r>
                          <a:rPr lang="sv-SE" i="1" dirty="0">
                            <a:latin typeface="Cambria Math" charset="0"/>
                          </a:rPr>
                          <m:t>𝑒</m:t>
                        </m:r>
                        <m:r>
                          <a:rPr lang="sv-SE" i="1" dirty="0">
                            <a:latin typeface="Cambria Math" charset="0"/>
                          </a:rPr>
                          <m:t>,</m:t>
                        </m:r>
                        <m:r>
                          <a:rPr lang="sv-SE" i="1" dirty="0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/>
                  <a:t> are in phase</a:t>
                </a:r>
              </a:p>
              <a:p>
                <a:r>
                  <a:rPr lang="en-US" dirty="0" smtClean="0"/>
                  <a:t>Indicates wake effects?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4156905" cy="4351338"/>
              </a:xfrm>
              <a:blipFill rotWithShape="0">
                <a:blip r:embed="rId3"/>
                <a:stretch>
                  <a:fillRect l="-2643" t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105" y="1462310"/>
            <a:ext cx="6986016" cy="507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81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995" y="0"/>
            <a:ext cx="10597277" cy="1376979"/>
          </a:xfrm>
        </p:spPr>
        <p:txBody>
          <a:bodyPr/>
          <a:lstStyle/>
          <a:p>
            <a:r>
              <a:rPr lang="en-US" dirty="0" smtClean="0"/>
              <a:t>V cross B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531" y="892884"/>
            <a:ext cx="6726432" cy="53772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5772" y="1500391"/>
                <a:ext cx="3787588" cy="4660135"/>
              </a:xfrm>
            </p:spPr>
            <p:txBody>
              <a:bodyPr/>
              <a:lstStyle/>
              <a:p>
                <a:r>
                  <a:rPr lang="sv-SE" dirty="0" smtClean="0"/>
                  <a:t>Electrons </a:t>
                </a:r>
                <a:r>
                  <a:rPr lang="sv-SE" dirty="0" err="1" smtClean="0"/>
                  <a:t>are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frozen</a:t>
                </a:r>
                <a:r>
                  <a:rPr lang="sv-SE" dirty="0"/>
                  <a:t>-</a:t>
                </a:r>
                <a:r>
                  <a:rPr lang="sv-SE" dirty="0" smtClean="0"/>
                  <a:t>in:</a:t>
                </a:r>
                <a:endParaRPr lang="en-US" i="1" dirty="0" smtClean="0"/>
              </a:p>
              <a:p>
                <a:endParaRPr lang="en-US" i="1" dirty="0"/>
              </a:p>
              <a:p>
                <a:endParaRPr lang="sv-SE" dirty="0"/>
              </a:p>
              <a:p>
                <a:r>
                  <a:rPr lang="sv-SE" dirty="0" smtClean="0"/>
                  <a:t>Different </a:t>
                </a:r>
                <a:r>
                  <a:rPr lang="sv-SE" dirty="0" err="1" smtClean="0"/>
                  <a:t>amplitude</a:t>
                </a:r>
                <a:r>
                  <a:rPr lang="sv-SE" dirty="0" smtClean="0"/>
                  <a:t> and </a:t>
                </a:r>
                <a14:m>
                  <m:oMath xmlns:m="http://schemas.openxmlformats.org/officeDocument/2006/math">
                    <m:r>
                      <a:rPr lang="sv-SE" b="0" i="1" dirty="0" smtClean="0">
                        <a:latin typeface="Cambria Math" charset="0"/>
                      </a:rPr>
                      <m:t>~90</m:t>
                    </m:r>
                    <m:r>
                      <a:rPr lang="it-IT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sv-SE" dirty="0" smtClean="0"/>
                  <a:t> </a:t>
                </a:r>
                <a:r>
                  <a:rPr lang="sv-SE" dirty="0" err="1" smtClean="0"/>
                  <a:t>phase-shift</a:t>
                </a:r>
                <a:r>
                  <a:rPr lang="sv-SE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sv-SE" b="0" i="1" smtClean="0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sv-SE" dirty="0" smtClean="0"/>
                  <a:t>.</a:t>
                </a:r>
              </a:p>
            </p:txBody>
          </p:sp>
        </mc:Choice>
        <mc:Fallback xmlns="">
          <p:sp>
            <p:nvSpPr>
              <p:cNvPr id="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772" y="1500391"/>
                <a:ext cx="3787588" cy="4660135"/>
              </a:xfrm>
              <a:blipFill rotWithShape="0">
                <a:blip r:embed="rId4"/>
                <a:stretch>
                  <a:fillRect l="-2899" t="-2092" r="-2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995" y="2183727"/>
            <a:ext cx="28829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77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213</Words>
  <Application>Microsoft Macintosh PowerPoint</Application>
  <PresentationFormat>Widescreen</PresentationFormat>
  <Paragraphs>45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Calibri Light</vt:lpstr>
      <vt:lpstr>Cambria Math</vt:lpstr>
      <vt:lpstr>ＭＳ Ｐゴシック</vt:lpstr>
      <vt:lpstr>Arial</vt:lpstr>
      <vt:lpstr>Office-tema</vt:lpstr>
      <vt:lpstr>MMS measurements of DC E-fields in the solar wind</vt:lpstr>
      <vt:lpstr>PowerPoint Presentation</vt:lpstr>
      <vt:lpstr>PowerPoint Presentation</vt:lpstr>
      <vt:lpstr>E34 perp to the Sun, small Debye length</vt:lpstr>
      <vt:lpstr>The waves</vt:lpstr>
      <vt:lpstr>The waves</vt:lpstr>
      <vt:lpstr>Results</vt:lpstr>
      <vt:lpstr>E_z and V_(e,z)</vt:lpstr>
      <vt:lpstr>V cross B</vt:lpstr>
      <vt:lpstr>Summary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SDP vs FPI comparison</dc:title>
  <dc:creator>Yuri Khotyaintsev</dc:creator>
  <cp:lastModifiedBy>Yuri Khotyaintsev</cp:lastModifiedBy>
  <cp:revision>38</cp:revision>
  <dcterms:created xsi:type="dcterms:W3CDTF">2017-04-12T11:16:45Z</dcterms:created>
  <dcterms:modified xsi:type="dcterms:W3CDTF">2017-06-19T09:44:51Z</dcterms:modified>
</cp:coreProperties>
</file>